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jpeg" ContentType="image/jpeg"/>
  <Override PartName="/ppt/media/image8.png" ContentType="image/png"/>
  <Override PartName="/ppt/media/image7.png" ContentType="image/png"/>
  <Override PartName="/ppt/media/image37.png" ContentType="image/png"/>
  <Override PartName="/ppt/media/image13.png" ContentType="image/png"/>
  <Override PartName="/ppt/media/image9.png" ContentType="image/png"/>
  <Override PartName="/ppt/media/image28.png" ContentType="image/png"/>
  <Override PartName="/ppt/media/image10.jpeg" ContentType="image/jpeg"/>
  <Override PartName="/ppt/media/image30.png" ContentType="image/png"/>
  <Override PartName="/ppt/media/image5.png" ContentType="image/png"/>
  <Override PartName="/ppt/media/image35.png" ContentType="image/png"/>
  <Override PartName="/ppt/media/image38.gif" ContentType="image/gif"/>
  <Override PartName="/ppt/media/image36.png" ContentType="image/png"/>
  <Override PartName="/ppt/media/image6.png" ContentType="image/png"/>
  <Override PartName="/ppt/media/image29.png" ContentType="image/png"/>
  <Override PartName="/ppt/media/image12.jpeg" ContentType="image/jpe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1.jpeg" ContentType="image/jpe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7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040" cy="6856920"/>
          </a:xfrm>
          <a:prstGeom prst="rect">
            <a:avLst/>
          </a:prstGeom>
          <a:ln>
            <a:noFill/>
          </a:ln>
        </p:spPr>
      </p:pic>
      <p:grpSp>
        <p:nvGrpSpPr>
          <p:cNvPr id="1" name="Group 1"/>
          <p:cNvGrpSpPr/>
          <p:nvPr/>
        </p:nvGrpSpPr>
        <p:grpSpPr>
          <a:xfrm>
            <a:off x="-14400" y="0"/>
            <a:ext cx="12052800" cy="6856920"/>
            <a:chOff x="-14400" y="0"/>
            <a:chExt cx="12052800" cy="6856920"/>
          </a:xfrm>
        </p:grpSpPr>
        <p:grpSp>
          <p:nvGrpSpPr>
            <p:cNvPr id="2" name="Group 2"/>
            <p:cNvGrpSpPr/>
            <p:nvPr/>
          </p:nvGrpSpPr>
          <p:grpSpPr>
            <a:xfrm>
              <a:off x="-14400" y="0"/>
              <a:ext cx="1220040" cy="6856920"/>
              <a:chOff x="-14400" y="0"/>
              <a:chExt cx="1220040" cy="6856920"/>
            </a:xfrm>
          </p:grpSpPr>
          <p:sp>
            <p:nvSpPr>
              <p:cNvPr id="3" name="CustomShape 3"/>
              <p:cNvSpPr/>
              <p:nvPr/>
            </p:nvSpPr>
            <p:spPr>
              <a:xfrm>
                <a:off x="114480" y="468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 name="CustomShape 4"/>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 name="CustomShape 5"/>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 name="CustomShape 6"/>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 name="CustomShape 7"/>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 name="CustomShape 8"/>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 name="CustomShape 9"/>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 name="CustomShape 10"/>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 name="CustomShape 11"/>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 name="CustomShape 12"/>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 name="CustomShape 13"/>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 name="CustomShape 14"/>
              <p:cNvSpPr/>
              <p:nvPr/>
            </p:nvSpPr>
            <p:spPr>
              <a:xfrm>
                <a:off x="-4680" y="9360"/>
                <a:ext cx="360" cy="360"/>
              </a:xfrm>
              <a:custGeom>
                <a:avLst/>
                <a:gdLst/>
                <a:ahLst/>
                <a:rect l="l" t="t"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tyle>
              <a:lnRef idx="0"/>
              <a:fillRef idx="0"/>
              <a:effectRef idx="0"/>
              <a:fontRef idx="minor"/>
            </p:style>
          </p:sp>
          <p:sp>
            <p:nvSpPr>
              <p:cNvPr id="15" name="CustomShape 15"/>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 name="CustomShape 16"/>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 name="CustomShape 17"/>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8" name="CustomShape 18"/>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9" name="CustomShape 19"/>
              <p:cNvSpPr/>
              <p:nvPr/>
            </p:nvSpPr>
            <p:spPr>
              <a:xfrm>
                <a:off x="133200" y="466236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0" name="CustomShape 20"/>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1" name="CustomShape 21"/>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 name="CustomShape 22"/>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 name="CustomShape 23"/>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 name="CustomShape 24"/>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5" name="CustomShape 25"/>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6" name="CustomShape 26"/>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7" name="CustomShape 27"/>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8" name="CustomShape 28"/>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9" name="CustomShape 29"/>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30" name="Group 30"/>
            <p:cNvGrpSpPr/>
            <p:nvPr/>
          </p:nvGrpSpPr>
          <p:grpSpPr>
            <a:xfrm>
              <a:off x="11364840" y="0"/>
              <a:ext cx="673560" cy="6847560"/>
              <a:chOff x="11364840" y="0"/>
              <a:chExt cx="673560" cy="6847560"/>
            </a:xfrm>
          </p:grpSpPr>
          <p:sp>
            <p:nvSpPr>
              <p:cNvPr id="31" name="CustomShape 31"/>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 name="CustomShape 32"/>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 name="CustomShape 33"/>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 name="CustomShape 34"/>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5" name="CustomShape 35"/>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6" name="CustomShape 36"/>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7" name="CustomShape 37"/>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8" name="CustomShape 38"/>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9" name="CustomShape 39"/>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0" name="CustomShape 40"/>
              <p:cNvSpPr/>
              <p:nvPr/>
            </p:nvSpPr>
            <p:spPr>
              <a:xfrm>
                <a:off x="11939760" y="6595920"/>
                <a:ext cx="22680" cy="25128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91040" cy="6856920"/>
          </a:xfrm>
          <a:prstGeom prst="rect">
            <a:avLst/>
          </a:prstGeom>
          <a:ln>
            <a:noFill/>
          </a:ln>
        </p:spPr>
      </p:pic>
      <p:grpSp>
        <p:nvGrpSpPr>
          <p:cNvPr id="42" name="Group 41"/>
          <p:cNvGrpSpPr/>
          <p:nvPr/>
        </p:nvGrpSpPr>
        <p:grpSpPr>
          <a:xfrm>
            <a:off x="0" y="0"/>
            <a:ext cx="2304000" cy="6856920"/>
            <a:chOff x="0" y="0"/>
            <a:chExt cx="2304000" cy="6856920"/>
          </a:xfrm>
        </p:grpSpPr>
        <p:sp>
          <p:nvSpPr>
            <p:cNvPr id="43" name="CustomShape 42"/>
            <p:cNvSpPr/>
            <p:nvPr/>
          </p:nvSpPr>
          <p:spPr>
            <a:xfrm>
              <a:off x="1209600" y="468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4" name="CustomShape 43"/>
            <p:cNvSpPr/>
            <p:nvPr/>
          </p:nvSpPr>
          <p:spPr>
            <a:xfrm>
              <a:off x="112860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5" name="CustomShape 44"/>
            <p:cNvSpPr/>
            <p:nvPr/>
          </p:nvSpPr>
          <p:spPr>
            <a:xfrm>
              <a:off x="112392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6" name="CustomShape 45"/>
            <p:cNvSpPr/>
            <p:nvPr/>
          </p:nvSpPr>
          <p:spPr>
            <a:xfrm>
              <a:off x="414360" y="9360"/>
              <a:ext cx="27360" cy="44805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7" name="CustomShape 46"/>
            <p:cNvSpPr/>
            <p:nvPr/>
          </p:nvSpPr>
          <p:spPr>
            <a:xfrm>
              <a:off x="3333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 name="CustomShape 47"/>
            <p:cNvSpPr/>
            <p:nvPr/>
          </p:nvSpPr>
          <p:spPr>
            <a:xfrm>
              <a:off x="190440" y="9360"/>
              <a:ext cx="151200" cy="90684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 name="CustomShape 48"/>
            <p:cNvSpPr/>
            <p:nvPr/>
          </p:nvSpPr>
          <p:spPr>
            <a:xfrm>
              <a:off x="1290600" y="14400"/>
              <a:ext cx="375120" cy="180072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0" name="CustomShape 49"/>
            <p:cNvSpPr/>
            <p:nvPr/>
          </p:nvSpPr>
          <p:spPr>
            <a:xfrm>
              <a:off x="1600200" y="18018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1" name="CustomShape 50"/>
            <p:cNvSpPr/>
            <p:nvPr/>
          </p:nvSpPr>
          <p:spPr>
            <a:xfrm>
              <a:off x="1380960" y="9360"/>
              <a:ext cx="370440" cy="142452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2" name="CustomShape 51"/>
            <p:cNvSpPr/>
            <p:nvPr/>
          </p:nvSpPr>
          <p:spPr>
            <a:xfrm>
              <a:off x="164304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3" name="CustomShape 52"/>
            <p:cNvSpPr/>
            <p:nvPr/>
          </p:nvSpPr>
          <p:spPr>
            <a:xfrm>
              <a:off x="1685880" y="14209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4" name="CustomShape 53"/>
            <p:cNvSpPr/>
            <p:nvPr/>
          </p:nvSpPr>
          <p:spPr>
            <a:xfrm>
              <a:off x="168588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5" name="CustomShape 54"/>
            <p:cNvSpPr/>
            <p:nvPr/>
          </p:nvSpPr>
          <p:spPr>
            <a:xfrm>
              <a:off x="1743120" y="4680"/>
              <a:ext cx="417960" cy="52128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6" name="CustomShape 55"/>
            <p:cNvSpPr/>
            <p:nvPr/>
          </p:nvSpPr>
          <p:spPr>
            <a:xfrm>
              <a:off x="211932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7" name="CustomShape 56"/>
            <p:cNvSpPr/>
            <p:nvPr/>
          </p:nvSpPr>
          <p:spPr>
            <a:xfrm>
              <a:off x="952560" y="4680"/>
              <a:ext cx="151200" cy="90684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8" name="CustomShape 57"/>
            <p:cNvSpPr/>
            <p:nvPr/>
          </p:nvSpPr>
          <p:spPr>
            <a:xfrm>
              <a:off x="86688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9" name="CustomShape 58"/>
            <p:cNvSpPr/>
            <p:nvPr/>
          </p:nvSpPr>
          <p:spPr>
            <a:xfrm>
              <a:off x="890640" y="15541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0" name="CustomShape 59"/>
            <p:cNvSpPr/>
            <p:nvPr/>
          </p:nvSpPr>
          <p:spPr>
            <a:xfrm>
              <a:off x="738360" y="5622840"/>
              <a:ext cx="336960" cy="121500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1" name="CustomShape 60"/>
            <p:cNvSpPr/>
            <p:nvPr/>
          </p:nvSpPr>
          <p:spPr>
            <a:xfrm>
              <a:off x="647640" y="5479920"/>
              <a:ext cx="156240" cy="15624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2" name="CustomShape 61"/>
            <p:cNvSpPr/>
            <p:nvPr/>
          </p:nvSpPr>
          <p:spPr>
            <a:xfrm>
              <a:off x="66600" y="903240"/>
              <a:ext cx="189360" cy="18936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3" name="CustomShape 62"/>
            <p:cNvSpPr/>
            <p:nvPr/>
          </p:nvSpPr>
          <p:spPr>
            <a:xfrm>
              <a:off x="0" y="3897360"/>
              <a:ext cx="132120" cy="26568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4" name="CustomShape 63"/>
            <p:cNvSpPr/>
            <p:nvPr/>
          </p:nvSpPr>
          <p:spPr>
            <a:xfrm>
              <a:off x="66600" y="414972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5" name="CustomShape 64"/>
            <p:cNvSpPr/>
            <p:nvPr/>
          </p:nvSpPr>
          <p:spPr>
            <a:xfrm>
              <a:off x="0" y="1644480"/>
              <a:ext cx="132120" cy="26892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6" name="CustomShape 65"/>
            <p:cNvSpPr/>
            <p:nvPr/>
          </p:nvSpPr>
          <p:spPr>
            <a:xfrm>
              <a:off x="66600" y="14684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7" name="CustomShape 66"/>
            <p:cNvSpPr/>
            <p:nvPr/>
          </p:nvSpPr>
          <p:spPr>
            <a:xfrm>
              <a:off x="695160" y="4680"/>
              <a:ext cx="308520" cy="155772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8" name="CustomShape 67"/>
            <p:cNvSpPr/>
            <p:nvPr/>
          </p:nvSpPr>
          <p:spPr>
            <a:xfrm>
              <a:off x="57240" y="48816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9" name="CustomShape 68"/>
            <p:cNvSpPr/>
            <p:nvPr/>
          </p:nvSpPr>
          <p:spPr>
            <a:xfrm>
              <a:off x="138240" y="5060880"/>
              <a:ext cx="303840" cy="177696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0" name="CustomShape 69"/>
            <p:cNvSpPr/>
            <p:nvPr/>
          </p:nvSpPr>
          <p:spPr>
            <a:xfrm>
              <a:off x="561960" y="64310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1" name="CustomShape 70"/>
            <p:cNvSpPr/>
            <p:nvPr/>
          </p:nvSpPr>
          <p:spPr>
            <a:xfrm>
              <a:off x="642960" y="6610320"/>
              <a:ext cx="22680" cy="24192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72" name="CustomShape 71"/>
            <p:cNvSpPr/>
            <p:nvPr/>
          </p:nvSpPr>
          <p:spPr>
            <a:xfrm>
              <a:off x="76320" y="6431040"/>
              <a:ext cx="189360" cy="18792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3" name="CustomShape 72"/>
            <p:cNvSpPr/>
            <p:nvPr/>
          </p:nvSpPr>
          <p:spPr>
            <a:xfrm>
              <a:off x="0" y="5978520"/>
              <a:ext cx="189360" cy="46080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4" name="CustomShape 73"/>
            <p:cNvSpPr/>
            <p:nvPr/>
          </p:nvSpPr>
          <p:spPr>
            <a:xfrm>
              <a:off x="1014480" y="1801800"/>
              <a:ext cx="213120" cy="75456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5" name="CustomShape 74"/>
            <p:cNvSpPr/>
            <p:nvPr/>
          </p:nvSpPr>
          <p:spPr>
            <a:xfrm>
              <a:off x="938160" y="2548080"/>
              <a:ext cx="165600" cy="15912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6" name="CustomShape 75"/>
            <p:cNvSpPr/>
            <p:nvPr/>
          </p:nvSpPr>
          <p:spPr>
            <a:xfrm>
              <a:off x="595440" y="4680"/>
              <a:ext cx="637200" cy="402480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7" name="CustomShape 76"/>
            <p:cNvSpPr/>
            <p:nvPr/>
          </p:nvSpPr>
          <p:spPr>
            <a:xfrm>
              <a:off x="122400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8" name="CustomShape 77"/>
            <p:cNvSpPr/>
            <p:nvPr/>
          </p:nvSpPr>
          <p:spPr>
            <a:xfrm>
              <a:off x="1300320" y="1849320"/>
              <a:ext cx="108360" cy="10692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9" name="CustomShape 78"/>
            <p:cNvSpPr/>
            <p:nvPr/>
          </p:nvSpPr>
          <p:spPr>
            <a:xfrm>
              <a:off x="281160" y="3417840"/>
              <a:ext cx="141840" cy="47376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0" name="CustomShape 79"/>
            <p:cNvSpPr/>
            <p:nvPr/>
          </p:nvSpPr>
          <p:spPr>
            <a:xfrm>
              <a:off x="237960" y="3882960"/>
              <a:ext cx="108360" cy="10836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1" name="CustomShape 80"/>
            <p:cNvSpPr/>
            <p:nvPr/>
          </p:nvSpPr>
          <p:spPr>
            <a:xfrm>
              <a:off x="4680" y="2166840"/>
              <a:ext cx="113400" cy="45144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2" name="CustomShape 81"/>
            <p:cNvSpPr/>
            <p:nvPr/>
          </p:nvSpPr>
          <p:spPr>
            <a:xfrm>
              <a:off x="52560" y="2066760"/>
              <a:ext cx="108360" cy="10836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3" name="CustomShape 82"/>
            <p:cNvSpPr/>
            <p:nvPr/>
          </p:nvSpPr>
          <p:spPr>
            <a:xfrm>
              <a:off x="1228680" y="466236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84" name="CustomShape 83"/>
            <p:cNvSpPr/>
            <p:nvPr/>
          </p:nvSpPr>
          <p:spPr>
            <a:xfrm>
              <a:off x="1319040" y="5041800"/>
              <a:ext cx="370440" cy="180072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5" name="CustomShape 84"/>
            <p:cNvSpPr/>
            <p:nvPr/>
          </p:nvSpPr>
          <p:spPr>
            <a:xfrm>
              <a:off x="114768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6" name="CustomShape 85"/>
            <p:cNvSpPr/>
            <p:nvPr/>
          </p:nvSpPr>
          <p:spPr>
            <a:xfrm>
              <a:off x="819000" y="3983040"/>
              <a:ext cx="346680" cy="285948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7" name="CustomShape 86"/>
            <p:cNvSpPr/>
            <p:nvPr/>
          </p:nvSpPr>
          <p:spPr>
            <a:xfrm>
              <a:off x="728640" y="380700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8" name="CustomShape 87"/>
            <p:cNvSpPr/>
            <p:nvPr/>
          </p:nvSpPr>
          <p:spPr>
            <a:xfrm>
              <a:off x="162396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9" name="CustomShape 88"/>
            <p:cNvSpPr/>
            <p:nvPr/>
          </p:nvSpPr>
          <p:spPr>
            <a:xfrm>
              <a:off x="1405080" y="5423040"/>
              <a:ext cx="370440" cy="142452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0" name="CustomShape 89"/>
            <p:cNvSpPr/>
            <p:nvPr/>
          </p:nvSpPr>
          <p:spPr>
            <a:xfrm>
              <a:off x="166680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1" name="CustomShape 90"/>
            <p:cNvSpPr/>
            <p:nvPr/>
          </p:nvSpPr>
          <p:spPr>
            <a:xfrm>
              <a:off x="170964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2" name="CustomShape 91"/>
            <p:cNvSpPr/>
            <p:nvPr/>
          </p:nvSpPr>
          <p:spPr>
            <a:xfrm>
              <a:off x="170964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3" name="CustomShape 92"/>
            <p:cNvSpPr/>
            <p:nvPr/>
          </p:nvSpPr>
          <p:spPr>
            <a:xfrm>
              <a:off x="1766880" y="6330960"/>
              <a:ext cx="417960" cy="52596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4" name="CustomShape 93"/>
            <p:cNvSpPr/>
            <p:nvPr/>
          </p:nvSpPr>
          <p:spPr>
            <a:xfrm>
              <a:off x="214776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5" name="CustomShape 94"/>
            <p:cNvSpPr/>
            <p:nvPr/>
          </p:nvSpPr>
          <p:spPr>
            <a:xfrm>
              <a:off x="504720" y="9360"/>
              <a:ext cx="232200" cy="510264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6" name="CustomShape 95"/>
            <p:cNvSpPr/>
            <p:nvPr/>
          </p:nvSpPr>
          <p:spPr>
            <a:xfrm>
              <a:off x="633240" y="5103720"/>
              <a:ext cx="184680" cy="18468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sp>
        <p:nvSpPr>
          <p:cNvPr id="97" name="PlaceHolder 96"/>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8" name="PlaceHolder 97"/>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5" name="Picture 2" descr="\\DROBO-FS\QuickDrops\JB\PPTX NG\Droplets\LightingOverlay.png"/>
          <p:cNvPicPr/>
          <p:nvPr/>
        </p:nvPicPr>
        <p:blipFill>
          <a:blip r:embed="rId3">
            <a:alphaModFix amt="30000"/>
          </a:blip>
          <a:stretch/>
        </p:blipFill>
        <p:spPr>
          <a:xfrm>
            <a:off x="0" y="0"/>
            <a:ext cx="12191040" cy="6856920"/>
          </a:xfrm>
          <a:prstGeom prst="rect">
            <a:avLst/>
          </a:prstGeom>
          <a:ln>
            <a:noFill/>
          </a:ln>
        </p:spPr>
      </p:pic>
      <p:grpSp>
        <p:nvGrpSpPr>
          <p:cNvPr id="136" name="Group 1"/>
          <p:cNvGrpSpPr/>
          <p:nvPr/>
        </p:nvGrpSpPr>
        <p:grpSpPr>
          <a:xfrm>
            <a:off x="-14400" y="0"/>
            <a:ext cx="12052800" cy="6856920"/>
            <a:chOff x="-14400" y="0"/>
            <a:chExt cx="12052800" cy="6856920"/>
          </a:xfrm>
        </p:grpSpPr>
        <p:grpSp>
          <p:nvGrpSpPr>
            <p:cNvPr id="137" name="Group 2"/>
            <p:cNvGrpSpPr/>
            <p:nvPr/>
          </p:nvGrpSpPr>
          <p:grpSpPr>
            <a:xfrm>
              <a:off x="-14400" y="0"/>
              <a:ext cx="1220040" cy="6856920"/>
              <a:chOff x="-14400" y="0"/>
              <a:chExt cx="1220040" cy="6856920"/>
            </a:xfrm>
          </p:grpSpPr>
          <p:sp>
            <p:nvSpPr>
              <p:cNvPr id="138" name="CustomShape 3"/>
              <p:cNvSpPr/>
              <p:nvPr/>
            </p:nvSpPr>
            <p:spPr>
              <a:xfrm>
                <a:off x="114480" y="468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39" name="CustomShape 4"/>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0" name="CustomShape 5"/>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1" name="CustomShape 6"/>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2" name="CustomShape 7"/>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3" name="CustomShape 8"/>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4" name="CustomShape 9"/>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5" name="CustomShape 10"/>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6" name="CustomShape 11"/>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7" name="CustomShape 12"/>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8" name="CustomShape 13"/>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9" name="CustomShape 14"/>
              <p:cNvSpPr/>
              <p:nvPr/>
            </p:nvSpPr>
            <p:spPr>
              <a:xfrm>
                <a:off x="-4680" y="9360"/>
                <a:ext cx="360" cy="360"/>
              </a:xfrm>
              <a:custGeom>
                <a:avLst/>
                <a:gdLst/>
                <a:ahLst/>
                <a:rect l="l" t="t"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tyle>
              <a:lnRef idx="0"/>
              <a:fillRef idx="0"/>
              <a:effectRef idx="0"/>
              <a:fontRef idx="minor"/>
            </p:style>
          </p:sp>
          <p:sp>
            <p:nvSpPr>
              <p:cNvPr id="150" name="CustomShape 15"/>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1" name="CustomShape 16"/>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2" name="CustomShape 17"/>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3" name="CustomShape 18"/>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4" name="CustomShape 19"/>
              <p:cNvSpPr/>
              <p:nvPr/>
            </p:nvSpPr>
            <p:spPr>
              <a:xfrm>
                <a:off x="133200" y="466236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55" name="CustomShape 20"/>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6" name="CustomShape 21"/>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7" name="CustomShape 22"/>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8" name="CustomShape 23"/>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9" name="CustomShape 24"/>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0" name="CustomShape 25"/>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1" name="CustomShape 26"/>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2" name="CustomShape 27"/>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3" name="CustomShape 28"/>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4" name="CustomShape 29"/>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165" name="Group 30"/>
            <p:cNvGrpSpPr/>
            <p:nvPr/>
          </p:nvGrpSpPr>
          <p:grpSpPr>
            <a:xfrm>
              <a:off x="11364840" y="0"/>
              <a:ext cx="673560" cy="6847560"/>
              <a:chOff x="11364840" y="0"/>
              <a:chExt cx="673560" cy="6847560"/>
            </a:xfrm>
          </p:grpSpPr>
          <p:sp>
            <p:nvSpPr>
              <p:cNvPr id="166" name="CustomShape 31"/>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67" name="CustomShape 32"/>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68" name="CustomShape 33"/>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69" name="CustomShape 34"/>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0" name="CustomShape 35"/>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1" name="CustomShape 36"/>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2" name="CustomShape 37"/>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3" name="CustomShape 38"/>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4" name="CustomShape 39"/>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75" name="CustomShape 40"/>
              <p:cNvSpPr/>
              <p:nvPr/>
            </p:nvSpPr>
            <p:spPr>
              <a:xfrm>
                <a:off x="11939760" y="6595920"/>
                <a:ext cx="22680" cy="25128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176" name="PlaceHolder 4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7"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14" name="Picture 2" descr="\\DROBO-FS\QuickDrops\JB\PPTX NG\Droplets\LightingOverlay.png"/>
          <p:cNvPicPr/>
          <p:nvPr/>
        </p:nvPicPr>
        <p:blipFill>
          <a:blip r:embed="rId3">
            <a:alphaModFix amt="30000"/>
          </a:blip>
          <a:stretch/>
        </p:blipFill>
        <p:spPr>
          <a:xfrm>
            <a:off x="0" y="0"/>
            <a:ext cx="12191040" cy="6856920"/>
          </a:xfrm>
          <a:prstGeom prst="rect">
            <a:avLst/>
          </a:prstGeom>
          <a:ln>
            <a:noFill/>
          </a:ln>
        </p:spPr>
      </p:pic>
      <p:grpSp>
        <p:nvGrpSpPr>
          <p:cNvPr id="215" name="Group 1"/>
          <p:cNvGrpSpPr/>
          <p:nvPr/>
        </p:nvGrpSpPr>
        <p:grpSpPr>
          <a:xfrm>
            <a:off x="-14400" y="0"/>
            <a:ext cx="12052800" cy="6856920"/>
            <a:chOff x="-14400" y="0"/>
            <a:chExt cx="12052800" cy="6856920"/>
          </a:xfrm>
        </p:grpSpPr>
        <p:grpSp>
          <p:nvGrpSpPr>
            <p:cNvPr id="216" name="Group 2"/>
            <p:cNvGrpSpPr/>
            <p:nvPr/>
          </p:nvGrpSpPr>
          <p:grpSpPr>
            <a:xfrm>
              <a:off x="-14400" y="0"/>
              <a:ext cx="1220040" cy="6856920"/>
              <a:chOff x="-14400" y="0"/>
              <a:chExt cx="1220040" cy="6856920"/>
            </a:xfrm>
          </p:grpSpPr>
          <p:sp>
            <p:nvSpPr>
              <p:cNvPr id="217" name="CustomShape 3"/>
              <p:cNvSpPr/>
              <p:nvPr/>
            </p:nvSpPr>
            <p:spPr>
              <a:xfrm>
                <a:off x="114480" y="468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18" name="CustomShape 4"/>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19" name="CustomShape 5"/>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0" name="CustomShape 6"/>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1" name="CustomShape 7"/>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2" name="CustomShape 8"/>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3" name="CustomShape 9"/>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4" name="CustomShape 10"/>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5" name="CustomShape 11"/>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6" name="CustomShape 12"/>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7" name="CustomShape 13"/>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8" name="CustomShape 14"/>
              <p:cNvSpPr/>
              <p:nvPr/>
            </p:nvSpPr>
            <p:spPr>
              <a:xfrm>
                <a:off x="-4680" y="9360"/>
                <a:ext cx="360" cy="360"/>
              </a:xfrm>
              <a:custGeom>
                <a:avLst/>
                <a:gdLst/>
                <a:ahLst/>
                <a:rect l="l" t="t"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tyle>
              <a:lnRef idx="0"/>
              <a:fillRef idx="0"/>
              <a:effectRef idx="0"/>
              <a:fontRef idx="minor"/>
            </p:style>
          </p:sp>
          <p:sp>
            <p:nvSpPr>
              <p:cNvPr id="229" name="CustomShape 15"/>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0" name="CustomShape 16"/>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1" name="CustomShape 17"/>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2" name="CustomShape 18"/>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3" name="CustomShape 19"/>
              <p:cNvSpPr/>
              <p:nvPr/>
            </p:nvSpPr>
            <p:spPr>
              <a:xfrm>
                <a:off x="133200" y="466236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34" name="CustomShape 20"/>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5" name="CustomShape 21"/>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6" name="CustomShape 22"/>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7" name="CustomShape 23"/>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8" name="CustomShape 24"/>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9" name="CustomShape 25"/>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0" name="CustomShape 26"/>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1" name="CustomShape 27"/>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2" name="CustomShape 28"/>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3" name="CustomShape 29"/>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244" name="Group 30"/>
            <p:cNvGrpSpPr/>
            <p:nvPr/>
          </p:nvGrpSpPr>
          <p:grpSpPr>
            <a:xfrm>
              <a:off x="11364840" y="0"/>
              <a:ext cx="673560" cy="6847560"/>
              <a:chOff x="11364840" y="0"/>
              <a:chExt cx="673560" cy="6847560"/>
            </a:xfrm>
          </p:grpSpPr>
          <p:sp>
            <p:nvSpPr>
              <p:cNvPr id="245" name="CustomShape 31"/>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46" name="CustomShape 32"/>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47" name="CustomShape 33"/>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48" name="CustomShape 34"/>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49" name="CustomShape 35"/>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0" name="CustomShape 36"/>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1" name="CustomShape 37"/>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2" name="CustomShape 38"/>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3" name="CustomShape 39"/>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4" name="CustomShape 40"/>
              <p:cNvSpPr/>
              <p:nvPr/>
            </p:nvSpPr>
            <p:spPr>
              <a:xfrm>
                <a:off x="11939760" y="6595920"/>
                <a:ext cx="22680" cy="25128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255" name="PlaceHolder 4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6" name="PlaceHolder 4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7" name="PlaceHolder 4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94" name="Picture 2" descr="\\DROBO-FS\QuickDrops\JB\PPTX NG\Droplets\LightingOverlay.png"/>
          <p:cNvPicPr/>
          <p:nvPr/>
        </p:nvPicPr>
        <p:blipFill>
          <a:blip r:embed="rId3">
            <a:alphaModFix amt="30000"/>
          </a:blip>
          <a:stretch/>
        </p:blipFill>
        <p:spPr>
          <a:xfrm>
            <a:off x="0" y="0"/>
            <a:ext cx="12191040" cy="6856920"/>
          </a:xfrm>
          <a:prstGeom prst="rect">
            <a:avLst/>
          </a:prstGeom>
          <a:ln>
            <a:noFill/>
          </a:ln>
        </p:spPr>
      </p:pic>
      <p:grpSp>
        <p:nvGrpSpPr>
          <p:cNvPr id="295" name="Group 1"/>
          <p:cNvGrpSpPr/>
          <p:nvPr/>
        </p:nvGrpSpPr>
        <p:grpSpPr>
          <a:xfrm>
            <a:off x="-14400" y="0"/>
            <a:ext cx="12052800" cy="6856920"/>
            <a:chOff x="-14400" y="0"/>
            <a:chExt cx="12052800" cy="6856920"/>
          </a:xfrm>
        </p:grpSpPr>
        <p:grpSp>
          <p:nvGrpSpPr>
            <p:cNvPr id="296" name="Group 2"/>
            <p:cNvGrpSpPr/>
            <p:nvPr/>
          </p:nvGrpSpPr>
          <p:grpSpPr>
            <a:xfrm>
              <a:off x="-14400" y="0"/>
              <a:ext cx="1220040" cy="6856920"/>
              <a:chOff x="-14400" y="0"/>
              <a:chExt cx="1220040" cy="6856920"/>
            </a:xfrm>
          </p:grpSpPr>
          <p:sp>
            <p:nvSpPr>
              <p:cNvPr id="297" name="CustomShape 3"/>
              <p:cNvSpPr/>
              <p:nvPr/>
            </p:nvSpPr>
            <p:spPr>
              <a:xfrm>
                <a:off x="114480" y="468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98" name="CustomShape 4"/>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99" name="CustomShape 5"/>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0" name="CustomShape 6"/>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1" name="CustomShape 7"/>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2" name="CustomShape 8"/>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3" name="CustomShape 9"/>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4" name="CustomShape 10"/>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5" name="CustomShape 11"/>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6" name="CustomShape 12"/>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7" name="CustomShape 13"/>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8" name="CustomShape 14"/>
              <p:cNvSpPr/>
              <p:nvPr/>
            </p:nvSpPr>
            <p:spPr>
              <a:xfrm>
                <a:off x="-4680" y="9360"/>
                <a:ext cx="360" cy="360"/>
              </a:xfrm>
              <a:custGeom>
                <a:avLst/>
                <a:gdLst/>
                <a:ahLst/>
                <a:rect l="l" t="t"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tyle>
              <a:lnRef idx="0"/>
              <a:fillRef idx="0"/>
              <a:effectRef idx="0"/>
              <a:fontRef idx="minor"/>
            </p:style>
          </p:sp>
          <p:sp>
            <p:nvSpPr>
              <p:cNvPr id="309" name="CustomShape 15"/>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0" name="CustomShape 16"/>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1" name="CustomShape 17"/>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2" name="CustomShape 18"/>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3" name="CustomShape 19"/>
              <p:cNvSpPr/>
              <p:nvPr/>
            </p:nvSpPr>
            <p:spPr>
              <a:xfrm>
                <a:off x="133200" y="4662360"/>
                <a:ext cx="22680" cy="218016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314" name="CustomShape 20"/>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5" name="CustomShape 21"/>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6" name="CustomShape 22"/>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7" name="CustomShape 23"/>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8" name="CustomShape 24"/>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9" name="CustomShape 25"/>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0" name="CustomShape 26"/>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1" name="CustomShape 27"/>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2" name="CustomShape 28"/>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3" name="CustomShape 29"/>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324" name="Group 30"/>
            <p:cNvGrpSpPr/>
            <p:nvPr/>
          </p:nvGrpSpPr>
          <p:grpSpPr>
            <a:xfrm>
              <a:off x="11364840" y="0"/>
              <a:ext cx="673560" cy="6847560"/>
              <a:chOff x="11364840" y="0"/>
              <a:chExt cx="673560" cy="6847560"/>
            </a:xfrm>
          </p:grpSpPr>
          <p:sp>
            <p:nvSpPr>
              <p:cNvPr id="325" name="CustomShape 31"/>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6" name="CustomShape 32"/>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7" name="CustomShape 33"/>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8" name="CustomShape 34"/>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9" name="CustomShape 35"/>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0" name="CustomShape 36"/>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1" name="CustomShape 37"/>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2" name="CustomShape 38"/>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3" name="CustomShape 39"/>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4" name="CustomShape 40"/>
              <p:cNvSpPr/>
              <p:nvPr/>
            </p:nvSpPr>
            <p:spPr>
              <a:xfrm>
                <a:off x="11939760" y="6595920"/>
                <a:ext cx="22680" cy="25128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335" name="PlaceHolder 4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6"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hyperlink" Target="file:///home/rumana/Desktop/DM-Project/Dataming%20project%20Submission/Mahsa.mp4" TargetMode="External"/><Relationship Id="rId2" Type="http://schemas.openxmlformats.org/officeDocument/2006/relationships/hyperlink" Target="file:///home/rumana/Desktop/DM-Project/Dataming%20project%20Submission/Rumana.mp4" TargetMode="External"/><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hyperlink" Target="https://www.zillow.com/research/data/&quot; /t &quot;_blank" TargetMode="External"/><Relationship Id="rId2" Type="http://schemas.openxmlformats.org/officeDocument/2006/relationships/hyperlink" Target="https://towardsdatascience.com/predicting-house-prices-with-linear-regression-machine-learning-from-scratch-part-ii-47a0238aeac1&quot; /t &quot;_blank" TargetMode="External"/><Relationship Id="rId3" Type="http://schemas.openxmlformats.org/officeDocument/2006/relationships/hyperlink" Target="https://towardsdatascience.com/data-preprocessing-in-python-b52b652e37d5&quot; /t &quot;_blank" TargetMode="External"/><Relationship Id="rId4"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188720" y="1463040"/>
            <a:ext cx="10697760" cy="547920"/>
          </a:xfrm>
          <a:prstGeom prst="rect">
            <a:avLst/>
          </a:prstGeom>
          <a:noFill/>
          <a:ln>
            <a:noFill/>
          </a:ln>
        </p:spPr>
        <p:style>
          <a:lnRef idx="0"/>
          <a:fillRef idx="0"/>
          <a:effectRef idx="0"/>
          <a:fontRef idx="minor"/>
        </p:style>
        <p:txBody>
          <a:bodyPr lIns="90000" rIns="90000" tIns="45000" bIns="45000" anchor="b">
            <a:noAutofit/>
          </a:bodyPr>
          <a:p>
            <a:pPr>
              <a:lnSpc>
                <a:spcPct val="200000"/>
              </a:lnSpc>
              <a:tabLst>
                <a:tab algn="l" pos="0"/>
              </a:tabLst>
            </a:pPr>
            <a:br/>
            <a:br/>
            <a:br/>
            <a:br/>
            <a:br/>
            <a:br/>
            <a:br/>
            <a:br/>
            <a:br/>
            <a:br/>
            <a:br/>
            <a:br/>
            <a:r>
              <a:rPr b="0" lang="en-US" sz="3600" spc="-1" strike="noStrike" cap="all">
                <a:solidFill>
                  <a:srgbClr val="ffffff"/>
                </a:solidFill>
                <a:latin typeface="Times New Roman"/>
                <a:ea typeface="Calibri"/>
              </a:rPr>
              <a:t>House Price prediction using Data Mining</a:t>
            </a:r>
            <a:endParaRPr b="0" lang="en-US" sz="3600" spc="-1" strike="noStrike">
              <a:latin typeface="Arial"/>
            </a:endParaRPr>
          </a:p>
        </p:txBody>
      </p:sp>
      <p:sp>
        <p:nvSpPr>
          <p:cNvPr id="374" name="CustomShape 2"/>
          <p:cNvSpPr/>
          <p:nvPr/>
        </p:nvSpPr>
        <p:spPr>
          <a:xfrm>
            <a:off x="1920240" y="3474720"/>
            <a:ext cx="8595360" cy="3016800"/>
          </a:xfrm>
          <a:prstGeom prst="rect">
            <a:avLst/>
          </a:prstGeom>
          <a:noFill/>
          <a:ln>
            <a:noFill/>
          </a:ln>
        </p:spPr>
        <p:style>
          <a:lnRef idx="0"/>
          <a:fillRef idx="0"/>
          <a:effectRef idx="0"/>
          <a:fontRef idx="minor"/>
        </p:style>
        <p:txBody>
          <a:bodyPr lIns="90000" rIns="90000" tIns="45000" bIns="45000" anchor="b">
            <a:noAutofit/>
          </a:bodyPr>
          <a:p>
            <a:pPr algn="ctr">
              <a:lnSpc>
                <a:spcPct val="200000"/>
              </a:lnSpc>
              <a:tabLst>
                <a:tab algn="l" pos="0"/>
              </a:tabLst>
            </a:pPr>
            <a:br/>
            <a:br/>
            <a:br/>
            <a:br/>
            <a:br/>
            <a:br/>
            <a:br/>
            <a:br/>
            <a:br/>
            <a:br/>
            <a:br/>
            <a:r>
              <a:rPr b="0" lang="en-US" sz="2800" spc="-1" strike="noStrike" cap="all">
                <a:solidFill>
                  <a:srgbClr val="000000"/>
                </a:solidFill>
                <a:latin typeface="Times New Roman"/>
                <a:ea typeface="Calibri"/>
              </a:rPr>
              <a:t>Group members:</a:t>
            </a:r>
            <a:br/>
            <a:r>
              <a:rPr b="0" lang="en-US" sz="1600" spc="-1" strike="noStrike" cap="all">
                <a:solidFill>
                  <a:srgbClr val="000000"/>
                </a:solidFill>
                <a:latin typeface="Times New Roman"/>
                <a:ea typeface="Calibri"/>
                <a:hlinkClick r:id="rId1"/>
              </a:rPr>
              <a:t>Mahsa Rahimian</a:t>
            </a:r>
            <a:br/>
            <a:r>
              <a:rPr b="0" lang="en-US" sz="1600" spc="-1" strike="noStrike" cap="all">
                <a:solidFill>
                  <a:srgbClr val="000000"/>
                </a:solidFill>
                <a:latin typeface="Times New Roman"/>
                <a:ea typeface="Calibri"/>
              </a:rPr>
              <a:t> </a:t>
            </a:r>
            <a:r>
              <a:rPr b="0" lang="en-US" sz="1600" spc="-1" strike="noStrike" cap="all">
                <a:solidFill>
                  <a:srgbClr val="000000"/>
                </a:solidFill>
                <a:latin typeface="Times New Roman"/>
                <a:ea typeface="Calibri"/>
                <a:hlinkClick r:id="rId2"/>
              </a:rPr>
              <a:t>Rumana sultana</a:t>
            </a:r>
            <a:br/>
            <a:r>
              <a:rPr b="0" lang="en-US" sz="1600" spc="-1" strike="noStrike" cap="all">
                <a:solidFill>
                  <a:srgbClr val="ffffff"/>
                </a:solidFill>
                <a:latin typeface="Times New Roman"/>
                <a:ea typeface="Calibri"/>
              </a:rPr>
              <a:t>Course Name: data mining</a:t>
            </a:r>
            <a:br/>
            <a:r>
              <a:rPr b="0" lang="en-US" sz="1600" spc="-1" strike="noStrike" cap="all">
                <a:solidFill>
                  <a:srgbClr val="ffffff"/>
                </a:solidFill>
                <a:latin typeface="Times New Roman"/>
                <a:ea typeface="Calibri"/>
              </a:rPr>
              <a:t>Instructor: DR. Farnoush Banaei-kashani</a:t>
            </a:r>
            <a:br/>
            <a:r>
              <a:rPr b="0" lang="en-US" sz="1600" spc="-1" strike="noStrike" cap="all">
                <a:solidFill>
                  <a:srgbClr val="ffffff"/>
                </a:solidFill>
                <a:latin typeface="Times New Roman"/>
                <a:ea typeface="Calibri"/>
              </a:rPr>
              <a:t>The University of Colorado Denver</a:t>
            </a:r>
            <a:endParaRPr b="0" lang="en-US" sz="1600" spc="-1" strike="noStrike">
              <a:latin typeface="Arial"/>
            </a:endParaRPr>
          </a:p>
          <a:p>
            <a:pPr algn="ctr">
              <a:lnSpc>
                <a:spcPct val="200000"/>
              </a:lnSpc>
              <a:tabLst>
                <a:tab algn="l" pos="0"/>
              </a:tabLst>
            </a:pPr>
            <a:r>
              <a:rPr b="0" lang="en-US" sz="1600" spc="-1" strike="noStrike" cap="all">
                <a:solidFill>
                  <a:srgbClr val="ffffff"/>
                </a:solidFill>
                <a:latin typeface="Times New Roman"/>
                <a:ea typeface="Calibri"/>
              </a:rPr>
              <a:t>Github Link: https://github.com/RumanaCU/House-Price-Prediction</a:t>
            </a:r>
            <a:br/>
            <a:endParaRPr b="0" lang="en-US" sz="1600" spc="-1" strike="noStrike">
              <a:latin typeface="Arial"/>
            </a:endParaRPr>
          </a:p>
        </p:txBody>
      </p:sp>
      <p:sp>
        <p:nvSpPr>
          <p:cNvPr id="375" name="CustomShape 3"/>
          <p:cNvSpPr/>
          <p:nvPr/>
        </p:nvSpPr>
        <p:spPr>
          <a:xfrm>
            <a:off x="1280160" y="914400"/>
            <a:ext cx="2010960" cy="456480"/>
          </a:xfrm>
          <a:prstGeom prst="rect">
            <a:avLst/>
          </a:prstGeom>
          <a:noFill/>
          <a:ln>
            <a:noFill/>
          </a:ln>
        </p:spPr>
        <p:style>
          <a:lnRef idx="0"/>
          <a:fillRef idx="0"/>
          <a:effectRef idx="0"/>
          <a:fontRef idx="minor"/>
        </p:style>
        <p:txBody>
          <a:bodyPr lIns="90000" rIns="90000" tIns="45000" bIns="45000" anchor="b">
            <a:noAutofit/>
          </a:bodyPr>
          <a:p>
            <a:pPr>
              <a:lnSpc>
                <a:spcPct val="200000"/>
              </a:lnSpc>
              <a:tabLst>
                <a:tab algn="l" pos="0"/>
              </a:tabLst>
            </a:pPr>
            <a:br/>
            <a:br/>
            <a:br/>
            <a:br/>
            <a:br/>
            <a:br/>
            <a:br/>
            <a:br/>
            <a:br/>
            <a:br/>
            <a:br/>
            <a:br/>
            <a:r>
              <a:rPr b="0" lang="en-US" sz="2000" spc="-1" strike="noStrike" cap="all">
                <a:solidFill>
                  <a:srgbClr val="000000"/>
                </a:solidFill>
                <a:latin typeface="Times New Roman"/>
                <a:ea typeface="Calibri"/>
              </a:rPr>
              <a:t>Project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6576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Methods </a:t>
            </a:r>
            <a:br/>
            <a:r>
              <a:rPr b="1" lang="en-US" sz="1600" spc="-1" strike="noStrike" cap="all">
                <a:solidFill>
                  <a:srgbClr val="000000"/>
                </a:solidFill>
                <a:latin typeface="Tw Cen MT"/>
                <a:ea typeface="DejaVu Sans"/>
              </a:rPr>
              <a:t>Data preparation</a:t>
            </a:r>
            <a:endParaRPr b="0" lang="en-US" sz="1600" spc="-1" strike="noStrike">
              <a:latin typeface="Arial"/>
            </a:endParaRPr>
          </a:p>
        </p:txBody>
      </p:sp>
      <p:pic>
        <p:nvPicPr>
          <p:cNvPr id="410" name="Picture 422" descr=""/>
          <p:cNvPicPr/>
          <p:nvPr/>
        </p:nvPicPr>
        <p:blipFill>
          <a:blip r:embed="rId1"/>
          <a:stretch/>
        </p:blipFill>
        <p:spPr>
          <a:xfrm>
            <a:off x="26280" y="1280160"/>
            <a:ext cx="4910760" cy="2860920"/>
          </a:xfrm>
          <a:prstGeom prst="rect">
            <a:avLst/>
          </a:prstGeom>
          <a:ln>
            <a:noFill/>
          </a:ln>
        </p:spPr>
      </p:pic>
      <p:pic>
        <p:nvPicPr>
          <p:cNvPr id="411" name="Picture 423" descr=""/>
          <p:cNvPicPr/>
          <p:nvPr/>
        </p:nvPicPr>
        <p:blipFill>
          <a:blip r:embed="rId2"/>
          <a:stretch/>
        </p:blipFill>
        <p:spPr>
          <a:xfrm>
            <a:off x="7772400" y="300240"/>
            <a:ext cx="4205520" cy="3722400"/>
          </a:xfrm>
          <a:prstGeom prst="rect">
            <a:avLst/>
          </a:prstGeom>
          <a:ln>
            <a:noFill/>
          </a:ln>
        </p:spPr>
      </p:pic>
      <p:pic>
        <p:nvPicPr>
          <p:cNvPr id="412" name="Picture 424" descr=""/>
          <p:cNvPicPr/>
          <p:nvPr/>
        </p:nvPicPr>
        <p:blipFill>
          <a:blip r:embed="rId3"/>
          <a:stretch/>
        </p:blipFill>
        <p:spPr>
          <a:xfrm>
            <a:off x="4409280" y="3840480"/>
            <a:ext cx="5374080" cy="3888720"/>
          </a:xfrm>
          <a:prstGeom prst="rect">
            <a:avLst/>
          </a:prstGeom>
          <a:ln>
            <a:noFill/>
          </a:ln>
        </p:spPr>
      </p:pic>
      <p:sp>
        <p:nvSpPr>
          <p:cNvPr id="413" name="CustomShape 2"/>
          <p:cNvSpPr/>
          <p:nvPr/>
        </p:nvSpPr>
        <p:spPr>
          <a:xfrm>
            <a:off x="274320" y="4206240"/>
            <a:ext cx="4022640" cy="82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800" spc="-1" strike="noStrike">
                <a:solidFill>
                  <a:srgbClr val="ffffd7"/>
                </a:solidFill>
                <a:latin typeface="Times New Roman"/>
                <a:ea typeface="Noto Sans Devanagari;Calibri"/>
              </a:rPr>
              <a:t>Figure 7:  Correlation between all months from 2000 to 2021</a:t>
            </a:r>
            <a:endParaRPr b="0" lang="en-US" sz="1800" spc="-1" strike="noStrike">
              <a:latin typeface="Arial"/>
            </a:endParaRPr>
          </a:p>
        </p:txBody>
      </p:sp>
      <p:sp>
        <p:nvSpPr>
          <p:cNvPr id="414" name="CustomShape 3"/>
          <p:cNvSpPr/>
          <p:nvPr/>
        </p:nvSpPr>
        <p:spPr>
          <a:xfrm>
            <a:off x="5394960" y="548640"/>
            <a:ext cx="2376720" cy="1188000"/>
          </a:xfrm>
          <a:prstGeom prst="rect">
            <a:avLst/>
          </a:prstGeom>
          <a:noFill/>
          <a:ln>
            <a:noFill/>
          </a:ln>
        </p:spPr>
        <p:style>
          <a:lnRef idx="0"/>
          <a:fillRef idx="0"/>
          <a:effectRef idx="0"/>
          <a:fontRef idx="minor"/>
        </p:style>
        <p:txBody>
          <a:bodyPr lIns="90000" rIns="90000" tIns="45000" bIns="45000">
            <a:noAutofit/>
          </a:bodyPr>
          <a:p>
            <a:pPr algn="r">
              <a:lnSpc>
                <a:spcPct val="100000"/>
              </a:lnSpc>
              <a:spcBef>
                <a:spcPts val="1417"/>
              </a:spcBef>
            </a:pPr>
            <a:r>
              <a:rPr b="1" i="1" lang="en-US" sz="1800" spc="-1" strike="noStrike">
                <a:solidFill>
                  <a:srgbClr val="ffffd7"/>
                </a:solidFill>
                <a:latin typeface="Times New Roman"/>
                <a:ea typeface="Noto Sans Devanagari;Calibri"/>
              </a:rPr>
              <a:t>Figure 8: The last 24 months house prices correlation</a:t>
            </a:r>
            <a:endParaRPr b="0" lang="en-US" sz="1800" spc="-1" strike="noStrike">
              <a:latin typeface="Arial"/>
            </a:endParaRPr>
          </a:p>
        </p:txBody>
      </p:sp>
      <p:sp>
        <p:nvSpPr>
          <p:cNvPr id="415" name="CustomShape 4"/>
          <p:cNvSpPr/>
          <p:nvPr/>
        </p:nvSpPr>
        <p:spPr>
          <a:xfrm>
            <a:off x="9784080" y="4297680"/>
            <a:ext cx="2376720" cy="118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800" spc="-1" strike="noStrike">
                <a:solidFill>
                  <a:srgbClr val="ffffd7"/>
                </a:solidFill>
                <a:latin typeface="Times New Roman"/>
                <a:ea typeface="Noto Sans Devanagari;Calibri"/>
              </a:rPr>
              <a:t>Figure 9: All months’  price plot after data preparation (State based)</a:t>
            </a:r>
            <a:endParaRPr b="0" lang="en-US" sz="1800" spc="-1" strike="noStrike">
              <a:latin typeface="Arial"/>
            </a:endParaRPr>
          </a:p>
        </p:txBody>
      </p:sp>
      <p:sp>
        <p:nvSpPr>
          <p:cNvPr id="416" name="CustomShape 5"/>
          <p:cNvSpPr/>
          <p:nvPr/>
        </p:nvSpPr>
        <p:spPr>
          <a:xfrm>
            <a:off x="365760" y="5212080"/>
            <a:ext cx="4225680" cy="888840"/>
          </a:xfrm>
          <a:prstGeom prst="rect">
            <a:avLst/>
          </a:prstGeom>
          <a:noFill/>
          <a:ln>
            <a:noFill/>
          </a:ln>
        </p:spPr>
        <p:style>
          <a:lnRef idx="0"/>
          <a:fillRef idx="0"/>
          <a:effectRef idx="0"/>
          <a:fontRef idx="minor"/>
        </p:style>
        <p:txBody>
          <a:bodyPr lIns="90000" rIns="90000" tIns="45000" bIns="45000">
            <a:normAutofit fontScale="43000"/>
          </a:bodyPr>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81d32"/>
                </a:solidFill>
                <a:latin typeface="Tw Cen MT"/>
                <a:ea typeface="DejaVu Sans"/>
              </a:rPr>
              <a:t>Metro-based dataset form Zillow</a:t>
            </a:r>
            <a:endParaRPr b="0" lang="en-US" sz="2000" spc="-1" strike="noStrike">
              <a:latin typeface="Arial"/>
            </a:endParaRPr>
          </a:p>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81d32"/>
                </a:solidFill>
                <a:latin typeface="Tw Cen MT"/>
                <a:ea typeface="DejaVu Sans"/>
              </a:rPr>
              <a:t>Taking prices of all months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6576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Methods </a:t>
            </a:r>
            <a:br/>
            <a:r>
              <a:rPr b="1" lang="en-US" sz="1600" spc="-1" strike="noStrike" cap="all">
                <a:solidFill>
                  <a:srgbClr val="000000"/>
                </a:solidFill>
                <a:latin typeface="Tw Cen MT"/>
                <a:ea typeface="DejaVu Sans"/>
              </a:rPr>
              <a:t>Model Development</a:t>
            </a:r>
            <a:endParaRPr b="0" lang="en-US" sz="1600" spc="-1" strike="noStrike">
              <a:latin typeface="Arial"/>
            </a:endParaRPr>
          </a:p>
        </p:txBody>
      </p:sp>
      <p:sp>
        <p:nvSpPr>
          <p:cNvPr id="418" name="CustomShape 2"/>
          <p:cNvSpPr/>
          <p:nvPr/>
        </p:nvSpPr>
        <p:spPr>
          <a:xfrm>
            <a:off x="7680960" y="5394960"/>
            <a:ext cx="4022640" cy="82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800" spc="-1" strike="noStrike">
                <a:solidFill>
                  <a:srgbClr val="ffffd7"/>
                </a:solidFill>
                <a:latin typeface="Times New Roman"/>
                <a:ea typeface="Noto Sans Devanagari;Calibri"/>
              </a:rPr>
              <a:t>Figure 7:  Correlation between all months from 2000 to 2021</a:t>
            </a:r>
            <a:endParaRPr b="0" lang="en-US" sz="1800" spc="-1" strike="noStrike">
              <a:latin typeface="Arial"/>
            </a:endParaRPr>
          </a:p>
        </p:txBody>
      </p:sp>
      <p:sp>
        <p:nvSpPr>
          <p:cNvPr id="419" name="CustomShape 3"/>
          <p:cNvSpPr/>
          <p:nvPr/>
        </p:nvSpPr>
        <p:spPr>
          <a:xfrm>
            <a:off x="5394960" y="640080"/>
            <a:ext cx="1736640" cy="730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10: Linear regression model</a:t>
            </a:r>
            <a:endParaRPr b="0" lang="en-US" sz="1600" spc="-1" strike="noStrike">
              <a:latin typeface="Arial"/>
            </a:endParaRPr>
          </a:p>
        </p:txBody>
      </p:sp>
      <p:sp>
        <p:nvSpPr>
          <p:cNvPr id="420" name="CustomShape 4"/>
          <p:cNvSpPr/>
          <p:nvPr/>
        </p:nvSpPr>
        <p:spPr>
          <a:xfrm>
            <a:off x="5303520" y="5394960"/>
            <a:ext cx="2010960" cy="1188000"/>
          </a:xfrm>
          <a:prstGeom prst="rect">
            <a:avLst/>
          </a:prstGeom>
          <a:noFill/>
          <a:ln>
            <a:noFill/>
          </a:ln>
        </p:spPr>
        <p:style>
          <a:lnRef idx="0"/>
          <a:fillRef idx="0"/>
          <a:effectRef idx="0"/>
          <a:fontRef idx="minor"/>
        </p:style>
        <p:txBody>
          <a:bodyPr lIns="90000" rIns="90000" tIns="45000" bIns="45000">
            <a:noAutofit/>
          </a:bodyPr>
          <a:p>
            <a:pPr algn="r">
              <a:lnSpc>
                <a:spcPct val="100000"/>
              </a:lnSpc>
              <a:spcBef>
                <a:spcPts val="1417"/>
              </a:spcBef>
            </a:pPr>
            <a:r>
              <a:rPr b="1" i="1" lang="en-US" sz="1500" spc="-1" strike="noStrike">
                <a:solidFill>
                  <a:srgbClr val="ffffd7"/>
                </a:solidFill>
                <a:latin typeface="Times New Roman"/>
                <a:ea typeface="Noto Sans Devanagari;Calibri"/>
              </a:rPr>
              <a:t>Figure 11: Graph of preliminary hand calculation analysis</a:t>
            </a:r>
            <a:endParaRPr b="0" lang="en-US" sz="1500" spc="-1" strike="noStrike">
              <a:latin typeface="Arial"/>
            </a:endParaRPr>
          </a:p>
        </p:txBody>
      </p:sp>
      <p:sp>
        <p:nvSpPr>
          <p:cNvPr id="421" name="CustomShape 5"/>
          <p:cNvSpPr/>
          <p:nvPr/>
        </p:nvSpPr>
        <p:spPr>
          <a:xfrm>
            <a:off x="274320" y="1280160"/>
            <a:ext cx="7223040" cy="4388400"/>
          </a:xfrm>
          <a:prstGeom prst="rect">
            <a:avLst/>
          </a:prstGeom>
          <a:noFill/>
          <a:ln>
            <a:noFill/>
          </a:ln>
        </p:spPr>
        <p:style>
          <a:lnRef idx="0"/>
          <a:fillRef idx="0"/>
          <a:effectRef idx="0"/>
          <a:fontRef idx="minor"/>
        </p:style>
        <p:txBody>
          <a:bodyPr lIns="90000" rIns="90000" tIns="45000" bIns="45000">
            <a:normAutofit fontScale="45000"/>
          </a:bodyPr>
          <a:p>
            <a:pPr>
              <a:lnSpc>
                <a:spcPct val="100000"/>
              </a:lnSpc>
            </a:pPr>
            <a:r>
              <a:rPr b="0" lang="en-US" sz="2000" spc="-1" strike="noStrike">
                <a:solidFill>
                  <a:srgbClr val="481d32"/>
                </a:solidFill>
                <a:latin typeface="Tw Cen MT"/>
                <a:ea typeface="DejaVu Sans"/>
              </a:rPr>
              <a:t>Algorithm:</a:t>
            </a:r>
            <a:endParaRPr b="0" lang="en-US" sz="2000" spc="-1" strike="noStrike">
              <a:latin typeface="Arial"/>
            </a:endParaRPr>
          </a:p>
          <a:p>
            <a:pPr marL="432000" indent="-323280">
              <a:lnSpc>
                <a:spcPct val="10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Calculate x_mean and y_mean.</a:t>
            </a:r>
            <a:endParaRPr b="0" lang="en-US" sz="2000" spc="-1" strike="noStrike">
              <a:latin typeface="Arial"/>
            </a:endParaRPr>
          </a:p>
          <a:p>
            <a:pPr marL="432000" indent="-323280">
              <a:lnSpc>
                <a:spcPct val="10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Calculate the difference between (x[i], x_mean) and (y[i],y_mean)</a:t>
            </a:r>
            <a:endParaRPr b="0" lang="en-US" sz="2000" spc="-1" strike="noStrike">
              <a:latin typeface="Arial"/>
            </a:endParaRPr>
          </a:p>
          <a:p>
            <a:pPr marL="432000" indent="-323280">
              <a:lnSpc>
                <a:spcPct val="10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Calculate the square of the difference between (x[i], x_mean) </a:t>
            </a:r>
            <a:endParaRPr b="0" lang="en-US" sz="2000" spc="-1" strike="noStrike">
              <a:latin typeface="Arial"/>
            </a:endParaRPr>
          </a:p>
          <a:p>
            <a:pPr marL="432000" indent="-323280">
              <a:lnSpc>
                <a:spcPct val="10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and sum </a:t>
            </a:r>
            <a:endParaRPr b="0" lang="en-US" sz="2000" spc="-1" strike="noStrike">
              <a:latin typeface="Arial"/>
            </a:endParaRPr>
          </a:p>
          <a:p>
            <a:pPr marL="432000" indent="-323280">
              <a:lnSpc>
                <a:spcPct val="12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Noto Sans CJK SC"/>
              </a:rPr>
              <a:t>Calculate the products of the difference between (x[i], x_mean) </a:t>
            </a:r>
            <a:r>
              <a:rPr b="0" lang="en-US" sz="2000" spc="-1" strike="noStrike">
                <a:solidFill>
                  <a:srgbClr val="481d32"/>
                </a:solidFill>
                <a:latin typeface="Tw Cen MT"/>
                <a:ea typeface="Noto Sans CJK SC"/>
              </a:rPr>
              <a:t>	</a:t>
            </a:r>
            <a:r>
              <a:rPr b="0" lang="en-US" sz="2000" spc="-1" strike="noStrike">
                <a:solidFill>
                  <a:srgbClr val="481d32"/>
                </a:solidFill>
                <a:latin typeface="Tw Cen MT"/>
                <a:ea typeface="Noto Sans CJK SC"/>
              </a:rPr>
              <a:t>	</a:t>
            </a:r>
            <a:r>
              <a:rPr b="0" lang="en-US" sz="2000" spc="-1" strike="noStrike">
                <a:solidFill>
                  <a:srgbClr val="481d32"/>
                </a:solidFill>
                <a:latin typeface="Tw Cen MT"/>
                <a:ea typeface="Noto Sans CJK SC"/>
              </a:rPr>
              <a:t>              and </a:t>
            </a:r>
            <a:r>
              <a:rPr b="0" lang="en-US" sz="2000" spc="-1" strike="noStrike">
                <a:solidFill>
                  <a:srgbClr val="481d32"/>
                </a:solidFill>
                <a:latin typeface="Tw Cen MT"/>
                <a:ea typeface="DejaVu Sans"/>
              </a:rPr>
              <a:t>(y[i],y_mean) and sum</a:t>
            </a:r>
            <a:endParaRPr b="0" lang="en-US" sz="2000" spc="-1" strike="noStrike">
              <a:latin typeface="Arial"/>
            </a:endParaRPr>
          </a:p>
          <a:p>
            <a:pPr marL="432000" indent="-323280">
              <a:lnSpc>
                <a:spcPct val="12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Calculate the coefficient, B by the equation B =(diffx * diffy)/(diffx *diffx)</a:t>
            </a:r>
            <a:endParaRPr b="0" lang="en-US" sz="2000" spc="-1" strike="noStrike">
              <a:latin typeface="Arial"/>
            </a:endParaRPr>
          </a:p>
          <a:p>
            <a:pPr marL="432000" indent="-323280">
              <a:lnSpc>
                <a:spcPct val="12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DejaVu Sans"/>
              </a:rPr>
              <a:t>Calculate the intercept A by the equation A=y_mean- (B* x_mean)</a:t>
            </a:r>
            <a:endParaRPr b="0" lang="en-US" sz="2000" spc="-1" strike="noStrike">
              <a:latin typeface="Arial"/>
            </a:endParaRPr>
          </a:p>
          <a:p>
            <a:pPr marL="432000" indent="-323280">
              <a:lnSpc>
                <a:spcPct val="120000"/>
              </a:lnSpc>
              <a:spcBef>
                <a:spcPts val="1417"/>
              </a:spcBef>
              <a:buClr>
                <a:srgbClr val="000000"/>
              </a:buClr>
              <a:buSzPct val="45000"/>
              <a:buFont typeface="Wingdings" charset="2"/>
              <a:buChar char=""/>
              <a:tabLst>
                <a:tab algn="l" pos="0"/>
                <a:tab algn="l" pos="182880"/>
              </a:tabLst>
            </a:pPr>
            <a:r>
              <a:rPr b="0" lang="en-US" sz="2000" spc="-1" strike="noStrike">
                <a:solidFill>
                  <a:srgbClr val="481d32"/>
                </a:solidFill>
                <a:latin typeface="Tw Cen MT"/>
                <a:ea typeface="Times New Roman"/>
              </a:rPr>
              <a:t>Finally calculate the prediction by the equation: Y_pred=B*x+A and draw the regression line.</a:t>
            </a:r>
            <a:r>
              <a:rPr b="0" lang="en-US" sz="2000" spc="-1" strike="noStrike">
                <a:solidFill>
                  <a:srgbClr val="481d32"/>
                </a:solidFill>
                <a:latin typeface="Tw Cen MT"/>
                <a:ea typeface="DejaVu Sans"/>
              </a:rPr>
              <a:t> </a:t>
            </a:r>
            <a:endParaRPr b="0" lang="en-US" sz="2000" spc="-1" strike="noStrike">
              <a:latin typeface="Arial"/>
            </a:endParaRPr>
          </a:p>
        </p:txBody>
      </p:sp>
      <p:pic>
        <p:nvPicPr>
          <p:cNvPr id="422" name="Picture 434" descr=""/>
          <p:cNvPicPr/>
          <p:nvPr/>
        </p:nvPicPr>
        <p:blipFill>
          <a:blip r:embed="rId1"/>
          <a:stretch/>
        </p:blipFill>
        <p:spPr>
          <a:xfrm>
            <a:off x="7223760" y="457200"/>
            <a:ext cx="4662720" cy="2874960"/>
          </a:xfrm>
          <a:prstGeom prst="rect">
            <a:avLst/>
          </a:prstGeom>
          <a:ln>
            <a:noFill/>
          </a:ln>
        </p:spPr>
      </p:pic>
      <p:pic>
        <p:nvPicPr>
          <p:cNvPr id="423" name="Picture 435" descr=""/>
          <p:cNvPicPr/>
          <p:nvPr/>
        </p:nvPicPr>
        <p:blipFill>
          <a:blip r:embed="rId2"/>
          <a:stretch/>
        </p:blipFill>
        <p:spPr>
          <a:xfrm>
            <a:off x="7315200" y="3566160"/>
            <a:ext cx="4415760" cy="31320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141560" y="61848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tools</a:t>
            </a:r>
            <a:endParaRPr b="0" lang="en-US" sz="3600" spc="-1" strike="noStrike">
              <a:latin typeface="Arial"/>
            </a:endParaRPr>
          </a:p>
        </p:txBody>
      </p:sp>
      <p:sp>
        <p:nvSpPr>
          <p:cNvPr id="425" name="CustomShape 2"/>
          <p:cNvSpPr/>
          <p:nvPr/>
        </p:nvSpPr>
        <p:spPr>
          <a:xfrm>
            <a:off x="914400" y="1828800"/>
            <a:ext cx="10880640" cy="3540600"/>
          </a:xfrm>
          <a:prstGeom prst="rect">
            <a:avLst/>
          </a:prstGeom>
          <a:noFill/>
          <a:ln>
            <a:noFill/>
          </a:ln>
        </p:spPr>
        <p:style>
          <a:lnRef idx="0"/>
          <a:fillRef idx="0"/>
          <a:effectRef idx="0"/>
          <a:fontRef idx="minor"/>
        </p:style>
        <p:txBody>
          <a:bodyPr lIns="90000" rIns="90000" tIns="45000" bIns="45000">
            <a:noAutofit/>
          </a:bodyPr>
          <a:p>
            <a:pPr marL="457200" indent="-227880">
              <a:lnSpc>
                <a:spcPct val="100000"/>
              </a:lnSpc>
              <a:spcAft>
                <a:spcPts val="706"/>
              </a:spcAft>
              <a:buClr>
                <a:srgbClr val="000000"/>
              </a:buClr>
              <a:buSzPct val="45000"/>
              <a:buFont typeface="Wingdings" charset="2"/>
              <a:buChar char=""/>
              <a:tabLst>
                <a:tab algn="l" pos="322560"/>
                <a:tab algn="l" pos="408240"/>
                <a:tab algn="l" pos="816480"/>
                <a:tab algn="l" pos="1224720"/>
                <a:tab algn="l" pos="1632960"/>
                <a:tab algn="l" pos="2041200"/>
                <a:tab algn="l" pos="2449440"/>
                <a:tab algn="l" pos="2857680"/>
                <a:tab algn="l" pos="3265920"/>
                <a:tab algn="l" pos="3674160"/>
                <a:tab algn="l" pos="4082400"/>
              </a:tabLst>
            </a:pPr>
            <a:r>
              <a:rPr b="1" lang="en-US" sz="1800" spc="-1" strike="noStrike">
                <a:solidFill>
                  <a:srgbClr val="4e102d"/>
                </a:solidFill>
                <a:latin typeface="Tw Cen MT"/>
                <a:ea typeface="DejaVu Sans"/>
              </a:rPr>
              <a:t>MATplotlib</a:t>
            </a:r>
            <a:r>
              <a:rPr b="0" lang="en-US" sz="1800" spc="-1" strike="noStrike">
                <a:solidFill>
                  <a:srgbClr val="4e102d"/>
                </a:solidFill>
                <a:latin typeface="Tw Cen MT"/>
                <a:ea typeface="DejaVu Sans"/>
              </a:rPr>
              <a:t> has user-friendly plotting toolbox  for data visualizations</a:t>
            </a:r>
            <a:endParaRPr b="0" lang="en-US" sz="1800" spc="-1" strike="noStrike">
              <a:latin typeface="Arial"/>
            </a:endParaRPr>
          </a:p>
          <a:p>
            <a:pPr>
              <a:lnSpc>
                <a:spcPct val="100000"/>
              </a:lnSpc>
              <a:spcAft>
                <a:spcPts val="706"/>
              </a:spcAft>
              <a:tabLst>
                <a:tab algn="l" pos="322560"/>
                <a:tab algn="l" pos="408240"/>
                <a:tab algn="l" pos="816480"/>
                <a:tab algn="l" pos="1224720"/>
                <a:tab algn="l" pos="1632960"/>
                <a:tab algn="l" pos="2041200"/>
                <a:tab algn="l" pos="2449440"/>
                <a:tab algn="l" pos="2857680"/>
                <a:tab algn="l" pos="3265920"/>
                <a:tab algn="l" pos="3674160"/>
                <a:tab algn="l" pos="4082400"/>
              </a:tabLst>
            </a:pPr>
            <a:endParaRPr b="0" lang="en-US" sz="1800" spc="-1" strike="noStrike">
              <a:latin typeface="Arial"/>
            </a:endParaRPr>
          </a:p>
          <a:p>
            <a:pPr marL="457200" indent="-227880">
              <a:lnSpc>
                <a:spcPct val="100000"/>
              </a:lnSpc>
              <a:spcAft>
                <a:spcPts val="706"/>
              </a:spcAft>
              <a:buClr>
                <a:srgbClr val="000000"/>
              </a:buClr>
              <a:buSzPct val="45000"/>
              <a:buFont typeface="Wingdings" charset="2"/>
              <a:buChar char=""/>
              <a:tabLst>
                <a:tab algn="l" pos="322560"/>
                <a:tab algn="l" pos="408240"/>
                <a:tab algn="l" pos="816480"/>
                <a:tab algn="l" pos="1224720"/>
                <a:tab algn="l" pos="1632960"/>
                <a:tab algn="l" pos="2041200"/>
                <a:tab algn="l" pos="2449440"/>
                <a:tab algn="l" pos="2857680"/>
                <a:tab algn="l" pos="3265920"/>
                <a:tab algn="l" pos="3674160"/>
                <a:tab algn="l" pos="4082400"/>
              </a:tabLst>
            </a:pPr>
            <a:r>
              <a:rPr b="1" lang="en-US" sz="1800" spc="-1" strike="noStrike">
                <a:solidFill>
                  <a:srgbClr val="4e102d"/>
                </a:solidFill>
                <a:latin typeface="Tw Cen MT"/>
                <a:ea typeface="DejaVu Sans"/>
              </a:rPr>
              <a:t>Python3</a:t>
            </a:r>
            <a:r>
              <a:rPr b="0" lang="en-US" sz="1800" spc="-1" strike="noStrike">
                <a:solidFill>
                  <a:srgbClr val="4e102d"/>
                </a:solidFill>
                <a:latin typeface="Tw Cen MT"/>
                <a:ea typeface="DejaVu Sans"/>
              </a:rPr>
              <a:t> </a:t>
            </a:r>
            <a:r>
              <a:rPr b="1" lang="en-US" sz="1800" spc="-1" strike="noStrike">
                <a:solidFill>
                  <a:srgbClr val="4e102d"/>
                </a:solidFill>
                <a:latin typeface="Tw Cen MT"/>
                <a:ea typeface="DejaVu Sans"/>
              </a:rPr>
              <a:t>with Jupyter Notebook </a:t>
            </a:r>
            <a:r>
              <a:rPr b="0" lang="en-US" sz="1800" spc="-1" strike="noStrike">
                <a:solidFill>
                  <a:srgbClr val="4e102d"/>
                </a:solidFill>
                <a:latin typeface="Tw Cen MT"/>
                <a:ea typeface="DejaVu Sans"/>
              </a:rPr>
              <a:t>is very enriched with machine and deep learning libraries.</a:t>
            </a:r>
            <a:endParaRPr b="0" lang="en-US" sz="1800" spc="-1" strike="noStrike">
              <a:latin typeface="Arial"/>
            </a:endParaRPr>
          </a:p>
          <a:p>
            <a:pPr>
              <a:lnSpc>
                <a:spcPct val="100000"/>
              </a:lnSpc>
              <a:spcAft>
                <a:spcPts val="706"/>
              </a:spcAft>
              <a:tabLst>
                <a:tab algn="l" pos="322560"/>
                <a:tab algn="l" pos="408240"/>
                <a:tab algn="l" pos="816480"/>
                <a:tab algn="l" pos="1224720"/>
                <a:tab algn="l" pos="1632960"/>
                <a:tab algn="l" pos="2041200"/>
                <a:tab algn="l" pos="2449440"/>
                <a:tab algn="l" pos="2857680"/>
                <a:tab algn="l" pos="3265920"/>
                <a:tab algn="l" pos="3674160"/>
                <a:tab algn="l" pos="4082400"/>
              </a:tabLst>
            </a:pPr>
            <a:endParaRPr b="0" lang="en-US" sz="1800" spc="-1" strike="noStrike">
              <a:latin typeface="Arial"/>
            </a:endParaRPr>
          </a:p>
          <a:p>
            <a:pPr marL="457200" indent="-227880">
              <a:lnSpc>
                <a:spcPct val="100000"/>
              </a:lnSpc>
              <a:spcAft>
                <a:spcPts val="706"/>
              </a:spcAft>
              <a:buClr>
                <a:srgbClr val="000000"/>
              </a:buClr>
              <a:buSzPct val="45000"/>
              <a:buFont typeface="Wingdings" charset="2"/>
              <a:buChar char=""/>
              <a:tabLst>
                <a:tab algn="l" pos="322560"/>
                <a:tab algn="l" pos="408240"/>
                <a:tab algn="l" pos="816480"/>
                <a:tab algn="l" pos="1224720"/>
                <a:tab algn="l" pos="1632960"/>
                <a:tab algn="l" pos="2041200"/>
                <a:tab algn="l" pos="2449440"/>
                <a:tab algn="l" pos="2857680"/>
                <a:tab algn="l" pos="3265920"/>
                <a:tab algn="l" pos="3674160"/>
                <a:tab algn="l" pos="4082400"/>
              </a:tabLst>
            </a:pPr>
            <a:r>
              <a:rPr b="1" lang="en-US" sz="1800" spc="-1" strike="noStrike">
                <a:solidFill>
                  <a:srgbClr val="4e102d"/>
                </a:solidFill>
                <a:latin typeface="Tw Cen MT"/>
                <a:ea typeface="DejaVu Sans"/>
              </a:rPr>
              <a:t>NumPy</a:t>
            </a:r>
            <a:r>
              <a:rPr b="0" lang="en-US" sz="1800" spc="-1" strike="noStrike">
                <a:solidFill>
                  <a:srgbClr val="4e102d"/>
                </a:solidFill>
                <a:latin typeface="Tw Cen MT"/>
                <a:ea typeface="DejaVu Sans"/>
              </a:rPr>
              <a:t> makes easy complex machine and deep learning numerical operations with </a:t>
            </a:r>
            <a:r>
              <a:rPr b="0" lang="en-US" sz="1800" spc="-1" strike="noStrike">
                <a:solidFill>
                  <a:srgbClr val="4e102d"/>
                </a:solidFill>
                <a:latin typeface="Tw Cen MT"/>
                <a:ea typeface="DejaVu Sans"/>
              </a:rPr>
              <a:t>	</a:t>
            </a:r>
            <a:r>
              <a:rPr b="0" lang="en-US" sz="1800" spc="-1" strike="noStrike">
                <a:solidFill>
                  <a:srgbClr val="4e102d"/>
                </a:solidFill>
                <a:latin typeface="Tw Cen MT"/>
                <a:ea typeface="DejaVu Sans"/>
              </a:rPr>
              <a:t>	</a:t>
            </a:r>
            <a:r>
              <a:rPr b="0" lang="en-US" sz="1800" spc="-1" strike="noStrike">
                <a:solidFill>
                  <a:srgbClr val="4e102d"/>
                </a:solidFill>
                <a:latin typeface="Tw Cen MT"/>
                <a:ea typeface="DejaVu Sans"/>
              </a:rPr>
              <a:t>    large dataset.</a:t>
            </a:r>
            <a:endParaRPr b="0" lang="en-US" sz="1800" spc="-1" strike="noStrike">
              <a:latin typeface="Arial"/>
            </a:endParaRPr>
          </a:p>
          <a:p>
            <a:pPr>
              <a:lnSpc>
                <a:spcPct val="100000"/>
              </a:lnSpc>
              <a:spcAft>
                <a:spcPts val="706"/>
              </a:spcAft>
              <a:tabLst>
                <a:tab algn="l" pos="322560"/>
                <a:tab algn="l" pos="408240"/>
                <a:tab algn="l" pos="816480"/>
                <a:tab algn="l" pos="1224720"/>
                <a:tab algn="l" pos="1632960"/>
                <a:tab algn="l" pos="2041200"/>
                <a:tab algn="l" pos="2449440"/>
                <a:tab algn="l" pos="2857680"/>
                <a:tab algn="l" pos="3265920"/>
                <a:tab algn="l" pos="3674160"/>
                <a:tab algn="l" pos="4082400"/>
              </a:tabLst>
            </a:pPr>
            <a:endParaRPr b="0" lang="en-US" sz="1800" spc="-1" strike="noStrike">
              <a:latin typeface="Arial"/>
            </a:endParaRPr>
          </a:p>
          <a:p>
            <a:pPr marL="457200" indent="-227880">
              <a:lnSpc>
                <a:spcPct val="100000"/>
              </a:lnSpc>
              <a:spcAft>
                <a:spcPts val="706"/>
              </a:spcAft>
              <a:buClr>
                <a:srgbClr val="000000"/>
              </a:buClr>
              <a:buSzPct val="45000"/>
              <a:buFont typeface="Wingdings" charset="2"/>
              <a:buChar char=""/>
              <a:tabLst>
                <a:tab algn="l" pos="322560"/>
                <a:tab algn="l" pos="408240"/>
                <a:tab algn="l" pos="816480"/>
                <a:tab algn="l" pos="1224720"/>
                <a:tab algn="l" pos="1632960"/>
                <a:tab algn="l" pos="2041200"/>
                <a:tab algn="l" pos="2449440"/>
                <a:tab algn="l" pos="2857680"/>
                <a:tab algn="l" pos="3265920"/>
                <a:tab algn="l" pos="3674160"/>
                <a:tab algn="l" pos="4082400"/>
              </a:tabLst>
            </a:pPr>
            <a:r>
              <a:rPr b="1" lang="en-US" sz="1800" spc="-1" strike="noStrike">
                <a:solidFill>
                  <a:srgbClr val="4e102d"/>
                </a:solidFill>
                <a:latin typeface="Tw Cen MT"/>
                <a:ea typeface="DejaVu Sans"/>
              </a:rPr>
              <a:t>SciPy</a:t>
            </a:r>
            <a:r>
              <a:rPr b="0" lang="en-US" sz="1800" spc="-1" strike="noStrike">
                <a:solidFill>
                  <a:srgbClr val="4e102d"/>
                </a:solidFill>
                <a:latin typeface="Tw Cen MT"/>
                <a:ea typeface="DejaVu Sans"/>
              </a:rPr>
              <a:t> contains different modules for optimization, linear algebra, integration and </a:t>
            </a:r>
            <a:r>
              <a:rPr b="0" lang="en-US" sz="1800" spc="-1" strike="noStrike">
                <a:solidFill>
                  <a:srgbClr val="4e102d"/>
                </a:solidFill>
                <a:latin typeface="Tw Cen MT"/>
                <a:ea typeface="DejaVu Sans"/>
              </a:rPr>
              <a:t>	</a:t>
            </a:r>
            <a:r>
              <a:rPr b="0" lang="en-US" sz="1800" spc="-1" strike="noStrike">
                <a:solidFill>
                  <a:srgbClr val="4e102d"/>
                </a:solidFill>
                <a:latin typeface="Tw Cen MT"/>
                <a:ea typeface="DejaVu Sans"/>
              </a:rPr>
              <a:t>	</a:t>
            </a:r>
            <a:r>
              <a:rPr b="0" lang="en-US" sz="1800" spc="-1" strike="noStrike">
                <a:solidFill>
                  <a:srgbClr val="4e102d"/>
                </a:solidFill>
                <a:latin typeface="Tw Cen MT"/>
                <a:ea typeface="DejaVu Sans"/>
              </a:rPr>
              <a:t>  statistics that is very helpful for data analysis.</a:t>
            </a:r>
            <a:endParaRPr b="0" lang="en-US" sz="1800" spc="-1" strike="noStrike">
              <a:latin typeface="Arial"/>
            </a:endParaRPr>
          </a:p>
          <a:p>
            <a:pPr>
              <a:lnSpc>
                <a:spcPct val="100000"/>
              </a:lnSpc>
              <a:spcAft>
                <a:spcPts val="706"/>
              </a:spcAft>
              <a:tabLst>
                <a:tab algn="l" pos="322560"/>
                <a:tab algn="l" pos="408240"/>
                <a:tab algn="l" pos="816480"/>
                <a:tab algn="l" pos="1224720"/>
                <a:tab algn="l" pos="1632960"/>
                <a:tab algn="l" pos="2041200"/>
                <a:tab algn="l" pos="2449440"/>
                <a:tab algn="l" pos="2857680"/>
                <a:tab algn="l" pos="3265920"/>
                <a:tab algn="l" pos="3674160"/>
                <a:tab algn="l" pos="4082400"/>
              </a:tabLst>
            </a:pPr>
            <a:endParaRPr b="0" lang="en-US" sz="1800" spc="-1" strike="noStrike">
              <a:latin typeface="Arial"/>
            </a:endParaRPr>
          </a:p>
          <a:p>
            <a:pPr marL="457200" indent="-227880">
              <a:lnSpc>
                <a:spcPct val="100000"/>
              </a:lnSpc>
              <a:spcAft>
                <a:spcPts val="706"/>
              </a:spcAft>
              <a:buClr>
                <a:srgbClr val="000000"/>
              </a:buClr>
              <a:buSzPct val="45000"/>
              <a:buFont typeface="Wingdings" charset="2"/>
              <a:buChar char=""/>
              <a:tabLst>
                <a:tab algn="l" pos="322560"/>
                <a:tab algn="l" pos="408240"/>
                <a:tab algn="l" pos="816480"/>
                <a:tab algn="l" pos="1224720"/>
                <a:tab algn="l" pos="1632960"/>
                <a:tab algn="l" pos="2041200"/>
                <a:tab algn="l" pos="2449440"/>
                <a:tab algn="l" pos="2857680"/>
                <a:tab algn="l" pos="3265920"/>
                <a:tab algn="l" pos="3674160"/>
                <a:tab algn="l" pos="4082400"/>
              </a:tabLst>
            </a:pPr>
            <a:r>
              <a:rPr b="1" lang="en-US" sz="1800" spc="-1" strike="noStrike">
                <a:solidFill>
                  <a:srgbClr val="4e102d"/>
                </a:solidFill>
                <a:latin typeface="Tw Cen MT"/>
                <a:ea typeface="DejaVu Sans"/>
              </a:rPr>
              <a:t>Scikit-learn</a:t>
            </a:r>
            <a:r>
              <a:rPr b="0" lang="en-US" sz="1800" spc="-1" strike="noStrike">
                <a:solidFill>
                  <a:srgbClr val="4e102d"/>
                </a:solidFill>
                <a:latin typeface="Tw Cen MT"/>
                <a:ea typeface="DejaVu Sans"/>
              </a:rPr>
              <a:t>, a machine learning library for Python has various algorithms like support vector machine, random forests, and k-neighbors, and it supports </a:t>
            </a:r>
            <a:r>
              <a:rPr b="0" lang="en-US" sz="1800" spc="-1" strike="noStrike">
                <a:solidFill>
                  <a:srgbClr val="4e102d"/>
                </a:solidFill>
                <a:latin typeface="Tw Cen MT"/>
                <a:ea typeface="DejaVu Sans"/>
              </a:rPr>
              <a:t>	</a:t>
            </a:r>
            <a:r>
              <a:rPr b="0" lang="en-US" sz="1800" spc="-1" strike="noStrike">
                <a:solidFill>
                  <a:srgbClr val="4e102d"/>
                </a:solidFill>
                <a:latin typeface="Tw Cen MT"/>
                <a:ea typeface="DejaVu Sans"/>
              </a:rPr>
              <a:t>Python numerical and scientific libraries like NumPy and SciPy.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27432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(Training)</a:t>
            </a:r>
            <a:endParaRPr b="0" lang="en-US" sz="3600" spc="-1" strike="noStrike">
              <a:latin typeface="Arial"/>
            </a:endParaRPr>
          </a:p>
        </p:txBody>
      </p:sp>
      <p:pic>
        <p:nvPicPr>
          <p:cNvPr id="427" name="Picture 439" descr=""/>
          <p:cNvPicPr/>
          <p:nvPr/>
        </p:nvPicPr>
        <p:blipFill>
          <a:blip r:embed="rId1"/>
          <a:stretch/>
        </p:blipFill>
        <p:spPr>
          <a:xfrm>
            <a:off x="1097280" y="1103760"/>
            <a:ext cx="10696680" cy="5204880"/>
          </a:xfrm>
          <a:prstGeom prst="rect">
            <a:avLst/>
          </a:prstGeom>
          <a:ln>
            <a:noFill/>
          </a:ln>
        </p:spPr>
      </p:pic>
      <p:sp>
        <p:nvSpPr>
          <p:cNvPr id="428" name="CustomShape 2"/>
          <p:cNvSpPr/>
          <p:nvPr/>
        </p:nvSpPr>
        <p:spPr>
          <a:xfrm>
            <a:off x="3017520" y="6309360"/>
            <a:ext cx="713160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500" spc="-1" strike="noStrike">
                <a:solidFill>
                  <a:srgbClr val="ffffd7"/>
                </a:solidFill>
                <a:latin typeface="Times New Roman"/>
                <a:ea typeface="Noto Sans Devanagari;Calibri"/>
              </a:rPr>
              <a:t>Figure 12: Original vs. Predicted result on Metro-based data Linear regression model</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182880" y="16776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(Training)</a:t>
            </a:r>
            <a:endParaRPr b="0" lang="en-US" sz="3600" spc="-1" strike="noStrike">
              <a:latin typeface="Arial"/>
            </a:endParaRPr>
          </a:p>
        </p:txBody>
      </p:sp>
      <p:pic>
        <p:nvPicPr>
          <p:cNvPr id="430" name="Picture 442" descr=""/>
          <p:cNvPicPr/>
          <p:nvPr/>
        </p:nvPicPr>
        <p:blipFill>
          <a:blip r:embed="rId1"/>
          <a:stretch/>
        </p:blipFill>
        <p:spPr>
          <a:xfrm>
            <a:off x="1280160" y="1228680"/>
            <a:ext cx="10558440" cy="5079960"/>
          </a:xfrm>
          <a:prstGeom prst="rect">
            <a:avLst/>
          </a:prstGeom>
          <a:ln>
            <a:noFill/>
          </a:ln>
        </p:spPr>
      </p:pic>
      <p:sp>
        <p:nvSpPr>
          <p:cNvPr id="431" name="CustomShape 2"/>
          <p:cNvSpPr/>
          <p:nvPr/>
        </p:nvSpPr>
        <p:spPr>
          <a:xfrm>
            <a:off x="3291840" y="6309360"/>
            <a:ext cx="731448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500" spc="-1" strike="noStrike">
                <a:solidFill>
                  <a:srgbClr val="ffffd7"/>
                </a:solidFill>
                <a:latin typeface="Times New Roman"/>
                <a:ea typeface="Noto Sans Devanagari;Calibri"/>
              </a:rPr>
              <a:t>Figure 13: Original vs. Predicted result GradientBoostingregression on metro-based data</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82880" y="16776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(Training)</a:t>
            </a:r>
            <a:endParaRPr b="0" lang="en-US" sz="3600" spc="-1" strike="noStrike">
              <a:latin typeface="Arial"/>
            </a:endParaRPr>
          </a:p>
        </p:txBody>
      </p:sp>
      <p:sp>
        <p:nvSpPr>
          <p:cNvPr id="433" name="CustomShape 2"/>
          <p:cNvSpPr/>
          <p:nvPr/>
        </p:nvSpPr>
        <p:spPr>
          <a:xfrm>
            <a:off x="1645920" y="1554480"/>
            <a:ext cx="402264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Table : Most and Less expensive house price</a:t>
            </a:r>
            <a:endParaRPr b="0" lang="en-US" sz="1600" spc="-1" strike="noStrike">
              <a:latin typeface="Arial"/>
            </a:endParaRPr>
          </a:p>
        </p:txBody>
      </p:sp>
      <p:graphicFrame>
        <p:nvGraphicFramePr>
          <p:cNvPr id="434" name="Table 3"/>
          <p:cNvGraphicFramePr/>
          <p:nvPr/>
        </p:nvGraphicFramePr>
        <p:xfrm>
          <a:off x="1721160" y="2058840"/>
          <a:ext cx="8973360" cy="3454920"/>
        </p:xfrm>
        <a:graphic>
          <a:graphicData uri="http://schemas.openxmlformats.org/drawingml/2006/table">
            <a:tbl>
              <a:tblPr/>
              <a:tblGrid>
                <a:gridCol w="2212560"/>
                <a:gridCol w="2213640"/>
                <a:gridCol w="115200"/>
                <a:gridCol w="2215080"/>
                <a:gridCol w="2216880"/>
              </a:tblGrid>
              <a:tr h="399600">
                <a:tc gridSpan="2">
                  <a:txBody>
                    <a:bodyPr lIns="90000" rIns="90000">
                      <a:noAutofit/>
                    </a:bodyPr>
                    <a:p>
                      <a:pPr>
                        <a:lnSpc>
                          <a:spcPct val="100000"/>
                        </a:lnSpc>
                      </a:pPr>
                      <a:r>
                        <a:rPr b="1" lang="en-US" sz="1800" spc="-1" strike="noStrike">
                          <a:solidFill>
                            <a:srgbClr val="000000"/>
                          </a:solidFill>
                          <a:latin typeface="Arial"/>
                          <a:ea typeface="DejaVu Sans"/>
                        </a:rPr>
                        <a:t>Most Expensive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gridSpan="3">
                  <a:txBody>
                    <a:bodyPr lIns="90000" rIns="90000">
                      <a:noAutofit/>
                    </a:bodyPr>
                    <a:p>
                      <a:pPr>
                        <a:lnSpc>
                          <a:spcPct val="100000"/>
                        </a:lnSpc>
                      </a:pPr>
                      <a:r>
                        <a:rPr b="1" lang="en-US" sz="1800" spc="-1" strike="noStrike">
                          <a:solidFill>
                            <a:srgbClr val="000000"/>
                          </a:solidFill>
                          <a:latin typeface="Arial"/>
                          <a:ea typeface="DejaVu Sans"/>
                        </a:rPr>
                        <a:t>Less Expensive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r>
              <a:tr h="399600">
                <a:tc>
                  <a:txBody>
                    <a:bodyPr lIns="90000" rIns="90000">
                      <a:noAutofit/>
                    </a:bodyPr>
                    <a:p>
                      <a:pPr>
                        <a:lnSpc>
                          <a:spcPct val="100000"/>
                        </a:lnSpc>
                      </a:pPr>
                      <a:r>
                        <a:rPr b="1" lang="en-US" sz="1800" spc="-1" strike="noStrike">
                          <a:solidFill>
                            <a:srgbClr val="000000"/>
                          </a:solidFill>
                          <a:latin typeface="Arial"/>
                          <a:ea typeface="DejaVu Sans"/>
                        </a:rPr>
                        <a:t>Predicted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nSpc>
                          <a:spcPct val="100000"/>
                        </a:lnSpc>
                      </a:pPr>
                      <a:r>
                        <a:rPr b="1" lang="en-US" sz="1800" spc="-1" strike="noStrike">
                          <a:solidFill>
                            <a:srgbClr val="000000"/>
                          </a:solidFill>
                          <a:latin typeface="Arial"/>
                          <a:ea typeface="DejaVu Sans"/>
                        </a:rPr>
                        <a:t>Original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nSpc>
                          <a:spcPct val="100000"/>
                        </a:lnSpc>
                      </a:pPr>
                      <a:r>
                        <a:rPr b="1" lang="en-US" sz="1800" spc="-1" strike="noStrike">
                          <a:solidFill>
                            <a:srgbClr val="000000"/>
                          </a:solidFill>
                          <a:latin typeface="Arial"/>
                          <a:ea typeface="DejaVu Sans"/>
                        </a:rPr>
                        <a:t>Predicted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1" lang="en-US" sz="1800" spc="-1" strike="noStrike">
                          <a:solidFill>
                            <a:srgbClr val="000000"/>
                          </a:solidFill>
                          <a:latin typeface="Arial"/>
                          <a:ea typeface="DejaVu Sans"/>
                        </a:rPr>
                        <a:t>Original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99680">
                <a:tc>
                  <a:txBody>
                    <a:bodyPr lIns="90000" rIns="90000">
                      <a:noAutofit/>
                    </a:bodyPr>
                    <a:p>
                      <a:pPr>
                        <a:lnSpc>
                          <a:spcPct val="100000"/>
                        </a:lnSpc>
                      </a:pPr>
                      <a:r>
                        <a:rPr b="0" lang="en-US" sz="1800" spc="-1" strike="noStrike">
                          <a:solidFill>
                            <a:srgbClr val="000000"/>
                          </a:solidFill>
                          <a:latin typeface="Time new roman"/>
                          <a:ea typeface="DejaVu Sans"/>
                        </a:rPr>
                        <a:t>1493019.88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nSpc>
                          <a:spcPct val="100000"/>
                        </a:lnSpc>
                      </a:pPr>
                      <a:r>
                        <a:rPr b="0" lang="en-US" sz="1800" spc="-1" strike="noStrike">
                          <a:solidFill>
                            <a:srgbClr val="000000"/>
                          </a:solidFill>
                          <a:latin typeface="Time new roman"/>
                          <a:ea typeface="DejaVu Sans"/>
                        </a:rPr>
                        <a:t>1493020.00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nSpc>
                          <a:spcPct val="100000"/>
                        </a:lnSpc>
                      </a:pPr>
                      <a:r>
                        <a:rPr b="0" lang="en-US" sz="1800" spc="-1" strike="noStrike">
                          <a:solidFill>
                            <a:srgbClr val="000000"/>
                          </a:solidFill>
                          <a:latin typeface="Time new roman"/>
                          <a:ea typeface="DejaVu Sans"/>
                        </a:rPr>
                        <a:t>31775.00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 new roman"/>
                          <a:ea typeface="DejaVu Sans"/>
                        </a:rPr>
                        <a:t>31775.00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38920">
                <a:tc>
                  <a:txBody>
                    <a:bodyPr lIns="90000" rIns="90000">
                      <a:noAutofit/>
                    </a:bodyPr>
                    <a:p>
                      <a:pPr>
                        <a:lnSpc>
                          <a:spcPct val="100000"/>
                        </a:lnSpc>
                      </a:pPr>
                      <a:r>
                        <a:rPr b="0" lang="en-US" sz="1800" spc="-1" strike="noStrike">
                          <a:solidFill>
                            <a:srgbClr val="000000"/>
                          </a:solidFill>
                          <a:latin typeface="Time new roman"/>
                          <a:ea typeface="DejaVu Sans"/>
                        </a:rPr>
                        <a:t>1346994.95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nSpc>
                          <a:spcPct val="100000"/>
                        </a:lnSpc>
                      </a:pPr>
                      <a:r>
                        <a:rPr b="0" lang="en-US" sz="1800" spc="-1" strike="noStrike">
                          <a:solidFill>
                            <a:srgbClr val="000000"/>
                          </a:solidFill>
                          <a:latin typeface="Time new roman"/>
                          <a:ea typeface="DejaVu Sans"/>
                        </a:rPr>
                        <a:t>1346995.00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nSpc>
                          <a:spcPct val="100000"/>
                        </a:lnSpc>
                      </a:pPr>
                      <a:r>
                        <a:rPr b="0" lang="en-US" sz="1800" spc="-1" strike="noStrike">
                          <a:solidFill>
                            <a:srgbClr val="000000"/>
                          </a:solidFill>
                          <a:latin typeface="Time new roman"/>
                          <a:ea typeface="DejaVu Sans"/>
                        </a:rPr>
                        <a:t>58553.00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 new roman"/>
                          <a:ea typeface="DejaVu Sans"/>
                        </a:rPr>
                        <a:t>58553.00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59080">
                <a:tc>
                  <a:txBody>
                    <a:bodyPr lIns="90000" rIns="90000">
                      <a:noAutofit/>
                    </a:bodyPr>
                    <a:p>
                      <a:pPr>
                        <a:lnSpc>
                          <a:spcPct val="100000"/>
                        </a:lnSpc>
                      </a:pPr>
                      <a:r>
                        <a:rPr b="0" lang="en-US" sz="1800" spc="-1" strike="noStrike">
                          <a:solidFill>
                            <a:srgbClr val="000000"/>
                          </a:solidFill>
                          <a:latin typeface="Time new roman"/>
                          <a:ea typeface="DejaVu Sans"/>
                        </a:rPr>
                        <a:t>1128825.92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nSpc>
                          <a:spcPct val="100000"/>
                        </a:lnSpc>
                      </a:pPr>
                      <a:r>
                        <a:rPr b="0" lang="en-US" sz="1800" spc="-1" strike="noStrike">
                          <a:solidFill>
                            <a:srgbClr val="000000"/>
                          </a:solidFill>
                          <a:latin typeface="Time new roman"/>
                          <a:ea typeface="DejaVu Sans"/>
                        </a:rPr>
                        <a:t>1128826.00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nSpc>
                          <a:spcPct val="100000"/>
                        </a:lnSpc>
                      </a:pPr>
                      <a:r>
                        <a:rPr b="0" lang="en-US" sz="1800" spc="-1" strike="noStrike">
                          <a:solidFill>
                            <a:srgbClr val="000000"/>
                          </a:solidFill>
                          <a:latin typeface="Time new roman"/>
                          <a:ea typeface="DejaVu Sans"/>
                        </a:rPr>
                        <a:t>58558.00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 new roman"/>
                          <a:ea typeface="DejaVu Sans"/>
                        </a:rPr>
                        <a:t>58558.00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48640">
                <a:tc>
                  <a:txBody>
                    <a:bodyPr lIns="90000" rIns="90000">
                      <a:noAutofit/>
                    </a:bodyPr>
                    <a:p>
                      <a:pPr>
                        <a:lnSpc>
                          <a:spcPct val="100000"/>
                        </a:lnSpc>
                      </a:pPr>
                      <a:r>
                        <a:rPr b="0" lang="en-US" sz="1800" spc="-1" strike="noStrike">
                          <a:solidFill>
                            <a:srgbClr val="000000"/>
                          </a:solidFill>
                          <a:latin typeface="Time new roman"/>
                          <a:ea typeface="DejaVu Sans"/>
                        </a:rPr>
                        <a:t>1110212.99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nSpc>
                          <a:spcPct val="100000"/>
                        </a:lnSpc>
                      </a:pPr>
                      <a:r>
                        <a:rPr b="0" lang="en-US" sz="1800" spc="-1" strike="noStrike">
                          <a:solidFill>
                            <a:srgbClr val="000000"/>
                          </a:solidFill>
                          <a:latin typeface="Time new roman"/>
                          <a:ea typeface="DejaVu Sans"/>
                        </a:rPr>
                        <a:t>1110213.00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nSpc>
                          <a:spcPct val="100000"/>
                        </a:lnSpc>
                      </a:pPr>
                      <a:r>
                        <a:rPr b="0" lang="en-US" sz="1800" spc="-1" strike="noStrike">
                          <a:solidFill>
                            <a:srgbClr val="000000"/>
                          </a:solidFill>
                          <a:latin typeface="Time new roman"/>
                          <a:ea typeface="DejaVu Sans"/>
                        </a:rPr>
                        <a:t>59964.00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 new roman"/>
                          <a:ea typeface="DejaVu Sans"/>
                        </a:rPr>
                        <a:t>59964.00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09760">
                <a:tc>
                  <a:txBody>
                    <a:bodyPr lIns="90000" rIns="90000">
                      <a:noAutofit/>
                    </a:bodyPr>
                    <a:p>
                      <a:pPr>
                        <a:lnSpc>
                          <a:spcPct val="100000"/>
                        </a:lnSpc>
                      </a:pPr>
                      <a:r>
                        <a:rPr b="0" lang="en-US" sz="1800" spc="-1" strike="noStrike">
                          <a:solidFill>
                            <a:srgbClr val="000000"/>
                          </a:solidFill>
                          <a:latin typeface="Time new roman"/>
                          <a:ea typeface="DejaVu Sans"/>
                        </a:rPr>
                        <a:t>1035467.98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nSpc>
                          <a:spcPct val="100000"/>
                        </a:lnSpc>
                      </a:pPr>
                      <a:r>
                        <a:rPr b="0" lang="en-US" sz="1800" spc="-1" strike="noStrike">
                          <a:solidFill>
                            <a:srgbClr val="000000"/>
                          </a:solidFill>
                          <a:latin typeface="Time new roman"/>
                          <a:ea typeface="DejaVu Sans"/>
                        </a:rPr>
                        <a:t>1035468.00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nSpc>
                          <a:spcPct val="100000"/>
                        </a:lnSpc>
                      </a:pPr>
                      <a:r>
                        <a:rPr b="0" lang="en-US" sz="1800" spc="-1" strike="noStrike">
                          <a:solidFill>
                            <a:srgbClr val="000000"/>
                          </a:solidFill>
                          <a:latin typeface="Time new roman"/>
                          <a:ea typeface="DejaVu Sans"/>
                        </a:rPr>
                        <a:t>62956.99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 new roman"/>
                          <a:ea typeface="DejaVu Sans"/>
                        </a:rPr>
                        <a:t>62957.00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182880" y="16776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(Training)</a:t>
            </a:r>
            <a:endParaRPr b="0" lang="en-US" sz="3600" spc="-1" strike="noStrike">
              <a:latin typeface="Arial"/>
            </a:endParaRPr>
          </a:p>
        </p:txBody>
      </p:sp>
      <p:sp>
        <p:nvSpPr>
          <p:cNvPr id="436" name="CustomShape 2"/>
          <p:cNvSpPr/>
          <p:nvPr/>
        </p:nvSpPr>
        <p:spPr>
          <a:xfrm>
            <a:off x="6217920" y="5669280"/>
            <a:ext cx="597348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15: Less expensive metropolitan name (predicted vs. original)</a:t>
            </a:r>
            <a:endParaRPr b="0" lang="en-US" sz="1600" spc="-1" strike="noStrike">
              <a:latin typeface="Arial"/>
            </a:endParaRPr>
          </a:p>
        </p:txBody>
      </p:sp>
      <p:graphicFrame>
        <p:nvGraphicFramePr>
          <p:cNvPr id="437" name="Table 3"/>
          <p:cNvGraphicFramePr/>
          <p:nvPr/>
        </p:nvGraphicFramePr>
        <p:xfrm>
          <a:off x="-9109800" y="8103960"/>
          <a:ext cx="8268480" cy="2449080"/>
        </p:xfrm>
        <a:graphic>
          <a:graphicData uri="http://schemas.openxmlformats.org/drawingml/2006/table">
            <a:tbl>
              <a:tblPr/>
              <a:tblGrid>
                <a:gridCol w="2036520"/>
                <a:gridCol w="2037600"/>
                <a:gridCol w="115200"/>
                <a:gridCol w="2039040"/>
                <a:gridCol w="2040120"/>
              </a:tblGrid>
              <a:tr h="349920">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gridSpan="3">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438" name="Picture 450" descr=""/>
          <p:cNvPicPr/>
          <p:nvPr/>
        </p:nvPicPr>
        <p:blipFill>
          <a:blip r:embed="rId1"/>
          <a:stretch/>
        </p:blipFill>
        <p:spPr>
          <a:xfrm>
            <a:off x="182880" y="1828800"/>
            <a:ext cx="5665320" cy="3748320"/>
          </a:xfrm>
          <a:prstGeom prst="rect">
            <a:avLst/>
          </a:prstGeom>
          <a:ln>
            <a:noFill/>
          </a:ln>
        </p:spPr>
      </p:pic>
      <p:pic>
        <p:nvPicPr>
          <p:cNvPr id="439" name="Picture 451" descr=""/>
          <p:cNvPicPr/>
          <p:nvPr/>
        </p:nvPicPr>
        <p:blipFill>
          <a:blip r:embed="rId2"/>
          <a:stretch/>
        </p:blipFill>
        <p:spPr>
          <a:xfrm>
            <a:off x="5933880" y="1828800"/>
            <a:ext cx="6044040" cy="3748320"/>
          </a:xfrm>
          <a:prstGeom prst="rect">
            <a:avLst/>
          </a:prstGeom>
          <a:ln>
            <a:noFill/>
          </a:ln>
        </p:spPr>
      </p:pic>
      <p:pic>
        <p:nvPicPr>
          <p:cNvPr id="440" name="Picture 452" descr=""/>
          <p:cNvPicPr/>
          <p:nvPr/>
        </p:nvPicPr>
        <p:blipFill>
          <a:blip r:embed="rId3"/>
          <a:stretch/>
        </p:blipFill>
        <p:spPr>
          <a:xfrm>
            <a:off x="183240" y="1828800"/>
            <a:ext cx="5665320" cy="3748320"/>
          </a:xfrm>
          <a:prstGeom prst="rect">
            <a:avLst/>
          </a:prstGeom>
          <a:ln>
            <a:noFill/>
          </a:ln>
        </p:spPr>
      </p:pic>
      <p:sp>
        <p:nvSpPr>
          <p:cNvPr id="441" name="CustomShape 4"/>
          <p:cNvSpPr/>
          <p:nvPr/>
        </p:nvSpPr>
        <p:spPr>
          <a:xfrm>
            <a:off x="548640" y="5669280"/>
            <a:ext cx="566856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14: Most expensive metropolitan (predicted vs. original)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27432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(Testing)</a:t>
            </a:r>
            <a:endParaRPr b="0" lang="en-US" sz="3600" spc="-1" strike="noStrike">
              <a:latin typeface="Arial"/>
            </a:endParaRPr>
          </a:p>
        </p:txBody>
      </p:sp>
      <p:sp>
        <p:nvSpPr>
          <p:cNvPr id="443" name="CustomShape 2"/>
          <p:cNvSpPr/>
          <p:nvPr/>
        </p:nvSpPr>
        <p:spPr>
          <a:xfrm>
            <a:off x="3474720" y="6217920"/>
            <a:ext cx="576000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16: Predicted vs. Original house price on October 2022</a:t>
            </a:r>
            <a:endParaRPr b="0" lang="en-US" sz="1600" spc="-1" strike="noStrike">
              <a:latin typeface="Arial"/>
            </a:endParaRPr>
          </a:p>
        </p:txBody>
      </p:sp>
      <p:pic>
        <p:nvPicPr>
          <p:cNvPr id="444" name="Picture 456" descr=""/>
          <p:cNvPicPr/>
          <p:nvPr/>
        </p:nvPicPr>
        <p:blipFill>
          <a:blip r:embed="rId1"/>
          <a:stretch/>
        </p:blipFill>
        <p:spPr>
          <a:xfrm>
            <a:off x="1371600" y="1105920"/>
            <a:ext cx="9234720" cy="5186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27432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(Testing)</a:t>
            </a:r>
            <a:endParaRPr b="0" lang="en-US" sz="3600" spc="-1" strike="noStrike">
              <a:latin typeface="Arial"/>
            </a:endParaRPr>
          </a:p>
        </p:txBody>
      </p:sp>
      <p:sp>
        <p:nvSpPr>
          <p:cNvPr id="446" name="CustomShape 2"/>
          <p:cNvSpPr/>
          <p:nvPr/>
        </p:nvSpPr>
        <p:spPr>
          <a:xfrm>
            <a:off x="914400" y="5303520"/>
            <a:ext cx="484560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17: Top 5 metro house price on October, 2022</a:t>
            </a:r>
            <a:endParaRPr b="0" lang="en-US" sz="1600" spc="-1" strike="noStrike">
              <a:latin typeface="Arial"/>
            </a:endParaRPr>
          </a:p>
        </p:txBody>
      </p:sp>
      <p:pic>
        <p:nvPicPr>
          <p:cNvPr id="447" name="Picture 459" descr=""/>
          <p:cNvPicPr/>
          <p:nvPr/>
        </p:nvPicPr>
        <p:blipFill>
          <a:blip r:embed="rId1"/>
          <a:stretch/>
        </p:blipFill>
        <p:spPr>
          <a:xfrm>
            <a:off x="183960" y="1371600"/>
            <a:ext cx="5941800" cy="3931200"/>
          </a:xfrm>
          <a:prstGeom prst="rect">
            <a:avLst/>
          </a:prstGeom>
          <a:ln>
            <a:noFill/>
          </a:ln>
        </p:spPr>
      </p:pic>
      <p:pic>
        <p:nvPicPr>
          <p:cNvPr id="448" name="Picture 460" descr=""/>
          <p:cNvPicPr/>
          <p:nvPr/>
        </p:nvPicPr>
        <p:blipFill>
          <a:blip r:embed="rId2"/>
          <a:stretch/>
        </p:blipFill>
        <p:spPr>
          <a:xfrm>
            <a:off x="6217920" y="1371600"/>
            <a:ext cx="5890680" cy="3839760"/>
          </a:xfrm>
          <a:prstGeom prst="rect">
            <a:avLst/>
          </a:prstGeom>
          <a:ln>
            <a:noFill/>
          </a:ln>
        </p:spPr>
      </p:pic>
      <p:sp>
        <p:nvSpPr>
          <p:cNvPr id="449" name="CustomShape 3"/>
          <p:cNvSpPr/>
          <p:nvPr/>
        </p:nvSpPr>
        <p:spPr>
          <a:xfrm>
            <a:off x="6126480" y="5303520"/>
            <a:ext cx="6217200" cy="456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600" spc="-1" strike="noStrike">
                <a:solidFill>
                  <a:srgbClr val="ffffd7"/>
                </a:solidFill>
                <a:latin typeface="Times New Roman"/>
                <a:ea typeface="Noto Sans Devanagari;Calibri"/>
              </a:rPr>
              <a:t>Figure 18: List of Top20 metro name from prediction and forecasting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244080" y="-36576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(Testing)</a:t>
            </a:r>
            <a:endParaRPr b="0" lang="en-US" sz="3600" spc="-1" strike="noStrike">
              <a:latin typeface="Arial"/>
            </a:endParaRPr>
          </a:p>
        </p:txBody>
      </p:sp>
      <p:pic>
        <p:nvPicPr>
          <p:cNvPr id="451" name="Picture 463" descr=""/>
          <p:cNvPicPr/>
          <p:nvPr/>
        </p:nvPicPr>
        <p:blipFill>
          <a:blip r:embed="rId1"/>
          <a:stretch/>
        </p:blipFill>
        <p:spPr>
          <a:xfrm>
            <a:off x="457200" y="822960"/>
            <a:ext cx="5641200" cy="5668560"/>
          </a:xfrm>
          <a:prstGeom prst="rect">
            <a:avLst/>
          </a:prstGeom>
          <a:ln>
            <a:noFill/>
          </a:ln>
        </p:spPr>
      </p:pic>
      <p:pic>
        <p:nvPicPr>
          <p:cNvPr id="452" name="Picture 464" descr=""/>
          <p:cNvPicPr/>
          <p:nvPr/>
        </p:nvPicPr>
        <p:blipFill>
          <a:blip r:embed="rId2"/>
          <a:stretch/>
        </p:blipFill>
        <p:spPr>
          <a:xfrm>
            <a:off x="6160320" y="822960"/>
            <a:ext cx="5635440" cy="56685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18600" y="457200"/>
            <a:ext cx="3886920" cy="10051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Outline</a:t>
            </a:r>
            <a:br/>
            <a:endParaRPr b="0" lang="en-US" sz="3600" spc="-1" strike="noStrike">
              <a:latin typeface="Arial"/>
            </a:endParaRPr>
          </a:p>
        </p:txBody>
      </p:sp>
      <p:sp>
        <p:nvSpPr>
          <p:cNvPr id="377" name="CustomShape 2"/>
          <p:cNvSpPr/>
          <p:nvPr/>
        </p:nvSpPr>
        <p:spPr>
          <a:xfrm>
            <a:off x="3976200" y="1737360"/>
            <a:ext cx="4252680" cy="4046400"/>
          </a:xfrm>
          <a:prstGeom prst="rect">
            <a:avLst/>
          </a:prstGeom>
          <a:noFill/>
          <a:ln>
            <a:noFill/>
          </a:ln>
        </p:spPr>
        <p:style>
          <a:lnRef idx="0"/>
          <a:fillRef idx="0"/>
          <a:effectRef idx="0"/>
          <a:fontRef idx="minor"/>
        </p:style>
        <p:txBody>
          <a:bodyPr lIns="90000" rIns="90000" tIns="45000" bIns="45000">
            <a:normAutofit/>
          </a:bodyPr>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Problem statement</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Methods </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Tools</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Results</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Lessons learned</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DejaVu Sans"/>
              </a:rPr>
              <a:t>References</a:t>
            </a:r>
            <a:endParaRPr b="0" lang="en-US" sz="2400" spc="-1" strike="noStrike">
              <a:latin typeface="Arial"/>
            </a:endParaRPr>
          </a:p>
          <a:p>
            <a:pPr>
              <a:lnSpc>
                <a:spcPct val="120000"/>
              </a:lnSpc>
              <a:spcBef>
                <a:spcPts val="1001"/>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200160" y="-18288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Results (Testing)</a:t>
            </a:r>
            <a:endParaRPr b="0" lang="en-US" sz="3600" spc="-1" strike="noStrike">
              <a:latin typeface="Arial"/>
            </a:endParaRPr>
          </a:p>
        </p:txBody>
      </p:sp>
      <p:pic>
        <p:nvPicPr>
          <p:cNvPr id="454" name="Picture 466" descr=""/>
          <p:cNvPicPr/>
          <p:nvPr/>
        </p:nvPicPr>
        <p:blipFill>
          <a:blip r:embed="rId1"/>
          <a:stretch/>
        </p:blipFill>
        <p:spPr>
          <a:xfrm>
            <a:off x="200160" y="1188720"/>
            <a:ext cx="6017040" cy="4838760"/>
          </a:xfrm>
          <a:prstGeom prst="rect">
            <a:avLst/>
          </a:prstGeom>
          <a:ln>
            <a:noFill/>
          </a:ln>
        </p:spPr>
      </p:pic>
      <p:pic>
        <p:nvPicPr>
          <p:cNvPr id="455" name="Picture 467" descr=""/>
          <p:cNvPicPr/>
          <p:nvPr/>
        </p:nvPicPr>
        <p:blipFill>
          <a:blip r:embed="rId2"/>
          <a:stretch/>
        </p:blipFill>
        <p:spPr>
          <a:xfrm>
            <a:off x="6675120" y="1280160"/>
            <a:ext cx="5302800" cy="47541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1141560" y="618480"/>
            <a:ext cx="9905040" cy="1477440"/>
          </a:xfrm>
          <a:prstGeom prst="rect">
            <a:avLst/>
          </a:prstGeom>
          <a:noFill/>
          <a:ln>
            <a:noFill/>
          </a:ln>
        </p:spPr>
        <p:style>
          <a:lnRef idx="0"/>
          <a:fillRef idx="0"/>
          <a:effectRef idx="0"/>
          <a:fontRef idx="minor"/>
        </p:style>
        <p:txBody>
          <a:bodyPr lIns="90000" rIns="90000" tIns="45000" bIns="45000" anchor="ctr">
            <a:noAutofit/>
          </a:bodyPr>
          <a:p>
            <a:pPr marL="228600" indent="-227520">
              <a:lnSpc>
                <a:spcPct val="120000"/>
              </a:lnSpc>
              <a:spcBef>
                <a:spcPts val="1001"/>
              </a:spcBef>
              <a:tabLst>
                <a:tab algn="l" pos="0"/>
              </a:tabLst>
            </a:pPr>
            <a:r>
              <a:rPr b="0" lang="en-US" sz="4000" spc="-1" strike="noStrike">
                <a:solidFill>
                  <a:srgbClr val="000000"/>
                </a:solidFill>
                <a:latin typeface="Tw Cen MT"/>
                <a:ea typeface="DejaVu Sans"/>
              </a:rPr>
              <a:t>Lessons learned</a:t>
            </a:r>
            <a:br/>
            <a:endParaRPr b="0" lang="en-US" sz="4000" spc="-1" strike="noStrike">
              <a:latin typeface="Arial"/>
            </a:endParaRPr>
          </a:p>
        </p:txBody>
      </p:sp>
      <p:sp>
        <p:nvSpPr>
          <p:cNvPr id="457" name="CustomShape 2"/>
          <p:cNvSpPr/>
          <p:nvPr/>
        </p:nvSpPr>
        <p:spPr>
          <a:xfrm>
            <a:off x="1141560" y="2249640"/>
            <a:ext cx="9905040" cy="3540600"/>
          </a:xfrm>
          <a:prstGeom prst="rect">
            <a:avLst/>
          </a:prstGeom>
          <a:noFill/>
          <a:ln>
            <a:noFill/>
          </a:ln>
        </p:spPr>
        <p:style>
          <a:lnRef idx="0"/>
          <a:fillRef idx="0"/>
          <a:effectRef idx="0"/>
          <a:fontRef idx="minor"/>
        </p:style>
        <p:txBody>
          <a:bodyPr lIns="90000" rIns="90000" tIns="45000" bIns="45000">
            <a:noAutofit/>
          </a:bodyPr>
          <a:p>
            <a:pPr marL="228600" indent="-227520">
              <a:lnSpc>
                <a:spcPct val="120000"/>
              </a:lnSpc>
              <a:spcBef>
                <a:spcPts val="1001"/>
              </a:spcBef>
              <a:buClr>
                <a:srgbClr val="ffffff"/>
              </a:buClr>
              <a:buSzPct val="125000"/>
              <a:buFont typeface="Arial"/>
              <a:buChar char="•"/>
            </a:pPr>
            <a:r>
              <a:rPr b="0" lang="en-US" sz="2400" spc="-1" strike="noStrike">
                <a:solidFill>
                  <a:srgbClr val="ffffff"/>
                </a:solidFill>
                <a:latin typeface="Tw Cen MT"/>
                <a:ea typeface="DejaVu Sans"/>
              </a:rPr>
              <a:t>To develop a Linear model for any prediction</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ffffff"/>
                </a:solidFill>
                <a:latin typeface="Tw Cen MT"/>
                <a:ea typeface="DejaVu Sans"/>
              </a:rPr>
              <a:t>Data preprocessing and preparing for model fitting</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ffffff"/>
                </a:solidFill>
                <a:latin typeface="Tw Cen MT"/>
                <a:ea typeface="DejaVu Sans"/>
              </a:rPr>
              <a:t>Data visualization in different aspects</a:t>
            </a: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ffffff"/>
                </a:solidFill>
                <a:latin typeface="Tw Cen MT"/>
                <a:ea typeface="DejaVu Sans"/>
              </a:rPr>
              <a:t>Various data mining techniques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274320" y="807840"/>
            <a:ext cx="9905040" cy="1477440"/>
          </a:xfrm>
          <a:prstGeom prst="rect">
            <a:avLst/>
          </a:prstGeom>
          <a:noFill/>
          <a:ln>
            <a:noFill/>
          </a:ln>
        </p:spPr>
        <p:style>
          <a:lnRef idx="0"/>
          <a:fillRef idx="0"/>
          <a:effectRef idx="0"/>
          <a:fontRef idx="minor"/>
        </p:style>
        <p:txBody>
          <a:bodyPr lIns="90000" rIns="90000" tIns="45000" bIns="45000" anchor="ctr">
            <a:noAutofit/>
          </a:bodyPr>
          <a:p>
            <a:pPr marL="228600" indent="-227520">
              <a:lnSpc>
                <a:spcPct val="120000"/>
              </a:lnSpc>
              <a:spcBef>
                <a:spcPts val="1001"/>
              </a:spcBef>
              <a:tabLst>
                <a:tab algn="l" pos="0"/>
              </a:tabLst>
            </a:pPr>
            <a:r>
              <a:rPr b="0" lang="en-US" sz="4000" spc="-1" strike="noStrike">
                <a:solidFill>
                  <a:srgbClr val="ffffff"/>
                </a:solidFill>
                <a:latin typeface="Tw Cen MT"/>
                <a:ea typeface="DejaVu Sans"/>
              </a:rPr>
              <a:t>CHALLENGES AND FUTURE PLAN</a:t>
            </a:r>
            <a:br/>
            <a:endParaRPr b="0" lang="en-US" sz="4000" spc="-1" strike="noStrike">
              <a:latin typeface="Arial"/>
            </a:endParaRPr>
          </a:p>
        </p:txBody>
      </p:sp>
      <p:sp>
        <p:nvSpPr>
          <p:cNvPr id="459" name="CustomShape 2"/>
          <p:cNvSpPr/>
          <p:nvPr/>
        </p:nvSpPr>
        <p:spPr>
          <a:xfrm>
            <a:off x="1097280" y="2286000"/>
            <a:ext cx="9905040" cy="3540600"/>
          </a:xfrm>
          <a:prstGeom prst="rect">
            <a:avLst/>
          </a:prstGeom>
          <a:noFill/>
          <a:ln>
            <a:noFill/>
          </a:ln>
        </p:spPr>
        <p:style>
          <a:lnRef idx="0"/>
          <a:fillRef idx="0"/>
          <a:effectRef idx="0"/>
          <a:fontRef idx="minor"/>
        </p:style>
        <p:txBody>
          <a:bodyPr lIns="90000" rIns="90000" tIns="45000" bIns="45000">
            <a:noAutofit/>
          </a:bodyPr>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imes New Roman"/>
                <a:ea typeface="DejaVu Sans"/>
              </a:rPr>
              <a:t>Accuracy is only 45% for 1</a:t>
            </a:r>
            <a:r>
              <a:rPr b="0" lang="en-US" sz="2400" spc="-1" strike="noStrike" baseline="14000000">
                <a:solidFill>
                  <a:srgbClr val="000000"/>
                </a:solidFill>
                <a:latin typeface="Times New Roman"/>
                <a:ea typeface="DejaVu Sans"/>
              </a:rPr>
              <a:t>st</a:t>
            </a:r>
            <a:r>
              <a:rPr b="0" lang="en-US" sz="2400" spc="-1" strike="noStrike">
                <a:solidFill>
                  <a:srgbClr val="000000"/>
                </a:solidFill>
                <a:latin typeface="Times New Roman"/>
                <a:ea typeface="DejaVu Sans"/>
              </a:rPr>
              <a:t> model. We want to increase it.</a:t>
            </a:r>
            <a:endParaRPr b="0" lang="en-US" sz="2400" spc="-1" strike="noStrike">
              <a:latin typeface="Arial"/>
            </a:endParaRPr>
          </a:p>
          <a:p>
            <a:pPr>
              <a:lnSpc>
                <a:spcPct val="120000"/>
              </a:lnSpc>
              <a:spcBef>
                <a:spcPts val="1001"/>
              </a:spcBef>
            </a:pP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imes New Roman"/>
                <a:ea typeface="DejaVu Sans"/>
              </a:rPr>
              <a:t>Accuracy for 2</a:t>
            </a:r>
            <a:r>
              <a:rPr b="0" lang="en-US" sz="2400" spc="-1" strike="noStrike" baseline="14000000">
                <a:solidFill>
                  <a:srgbClr val="000000"/>
                </a:solidFill>
                <a:latin typeface="Times New Roman"/>
                <a:ea typeface="DejaVu Sans"/>
              </a:rPr>
              <a:t>nd</a:t>
            </a:r>
            <a:r>
              <a:rPr b="0" lang="en-US" sz="2400" spc="-1" strike="noStrike">
                <a:solidFill>
                  <a:srgbClr val="000000"/>
                </a:solidFill>
                <a:latin typeface="Times New Roman"/>
                <a:ea typeface="DejaVu Sans"/>
              </a:rPr>
              <a:t> model is above 99%. However, testing accuracy is not good. We want to develop a strategy to figure out it.</a:t>
            </a:r>
            <a:endParaRPr b="0" lang="en-US" sz="2400" spc="-1" strike="noStrike">
              <a:latin typeface="Arial"/>
            </a:endParaRPr>
          </a:p>
          <a:p>
            <a:pPr>
              <a:lnSpc>
                <a:spcPct val="120000"/>
              </a:lnSpc>
              <a:spcBef>
                <a:spcPts val="1001"/>
              </a:spcBef>
            </a:pPr>
            <a:endParaRPr b="0" lang="en-US" sz="2400" spc="-1" strike="noStrike">
              <a:latin typeface="Arial"/>
            </a:endParaRPr>
          </a:p>
          <a:p>
            <a:pPr marL="228600" indent="-227520">
              <a:lnSpc>
                <a:spcPct val="120000"/>
              </a:lnSpc>
              <a:spcBef>
                <a:spcPts val="1001"/>
              </a:spcBef>
              <a:buClr>
                <a:srgbClr val="ffffff"/>
              </a:buClr>
              <a:buSzPct val="125000"/>
              <a:buFont typeface="Arial"/>
              <a:buChar char="•"/>
            </a:pPr>
            <a:r>
              <a:rPr b="0" lang="en-US" sz="2400" spc="-1" strike="noStrike">
                <a:solidFill>
                  <a:srgbClr val="000000"/>
                </a:solidFill>
                <a:latin typeface="Times New Roman"/>
                <a:ea typeface="DejaVu Sans"/>
              </a:rPr>
              <a:t> </a:t>
            </a:r>
            <a:r>
              <a:rPr b="0" lang="en-US" sz="2400" spc="-1" strike="noStrike">
                <a:solidFill>
                  <a:srgbClr val="000000"/>
                </a:solidFill>
                <a:latin typeface="Times New Roman"/>
                <a:ea typeface="DejaVu Sans"/>
              </a:rPr>
              <a:t>We will work for best suggestion for people with reasonable price and excellency on other factors</a:t>
            </a:r>
            <a:endParaRPr b="0" lang="en-US" sz="2400" spc="-1" strike="noStrike">
              <a:latin typeface="Arial"/>
            </a:endParaRPr>
          </a:p>
          <a:p>
            <a:pPr>
              <a:lnSpc>
                <a:spcPct val="120000"/>
              </a:lnSpc>
              <a:spcBef>
                <a:spcPts val="1001"/>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Picture 472" descr=""/>
          <p:cNvPicPr/>
          <p:nvPr/>
        </p:nvPicPr>
        <p:blipFill>
          <a:blip r:embed="rId1"/>
          <a:stretch/>
        </p:blipFill>
        <p:spPr>
          <a:xfrm>
            <a:off x="3749040" y="1188720"/>
            <a:ext cx="4515840" cy="45158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640080" y="1097280"/>
            <a:ext cx="11520720" cy="3382560"/>
          </a:xfrm>
          <a:prstGeom prst="rect">
            <a:avLst/>
          </a:prstGeom>
          <a:noFill/>
          <a:ln>
            <a:noFill/>
          </a:ln>
        </p:spPr>
        <p:style>
          <a:lnRef idx="0"/>
          <a:fillRef idx="0"/>
          <a:effectRef idx="0"/>
          <a:fontRef idx="minor"/>
        </p:style>
        <p:txBody>
          <a:bodyPr lIns="90000" rIns="90000" tIns="45000" bIns="45000" anchor="ctr">
            <a:noAutofit/>
          </a:bodyPr>
          <a:p>
            <a:pPr marL="228600" indent="-226800">
              <a:lnSpc>
                <a:spcPct val="120000"/>
              </a:lnSpc>
              <a:spcBef>
                <a:spcPts val="1001"/>
              </a:spcBef>
              <a:tabLst>
                <a:tab algn="l" pos="0"/>
              </a:tabLst>
            </a:pPr>
            <a:r>
              <a:rPr b="0" lang="en-US" sz="4000" spc="-1" strike="noStrike">
                <a:solidFill>
                  <a:srgbClr val="ffffff"/>
                </a:solidFill>
                <a:latin typeface="Arial"/>
                <a:ea typeface="DejaVu Sans"/>
              </a:rPr>
              <a:t>References</a:t>
            </a:r>
            <a:endParaRPr b="0" lang="en-US" sz="4000" spc="-1" strike="noStrike">
              <a:latin typeface="Arial"/>
            </a:endParaRPr>
          </a:p>
          <a:p>
            <a:pPr marL="228600" indent="-226800">
              <a:lnSpc>
                <a:spcPct val="120000"/>
              </a:lnSpc>
              <a:spcBef>
                <a:spcPts val="1001"/>
              </a:spcBef>
              <a:tabLst>
                <a:tab algn="l" pos="0"/>
              </a:tabLst>
            </a:pPr>
            <a:endParaRPr b="0" lang="en-US" sz="4000" spc="-1" strike="noStrike">
              <a:latin typeface="Arial"/>
            </a:endParaRPr>
          </a:p>
          <a:p>
            <a:pPr marL="228600" indent="-226800">
              <a:lnSpc>
                <a:spcPct val="100000"/>
              </a:lnSpc>
              <a:tabLst>
                <a:tab algn="l" pos="0"/>
              </a:tabLst>
            </a:pPr>
            <a:r>
              <a:rPr b="0" lang="en-US" sz="1200" spc="-1" strike="noStrike">
                <a:solidFill>
                  <a:srgbClr val="222222"/>
                </a:solidFill>
                <a:latin typeface="Times New Roman"/>
                <a:ea typeface="DejaVu Sans"/>
              </a:rPr>
              <a:t>[1]  </a:t>
            </a:r>
            <a:r>
              <a:rPr b="0" lang="en-US" sz="1200" spc="-1" strike="noStrike">
                <a:solidFill>
                  <a:srgbClr val="222222"/>
                </a:solidFill>
                <a:latin typeface="Times New Roman"/>
                <a:ea typeface="DejaVu Sans"/>
              </a:rPr>
              <a:t>	</a:t>
            </a:r>
            <a:r>
              <a:rPr b="0" lang="en-US" sz="1200" spc="-1" strike="noStrike">
                <a:solidFill>
                  <a:srgbClr val="222222"/>
                </a:solidFill>
                <a:latin typeface="Times New Roman"/>
                <a:ea typeface="DejaVu Sans"/>
              </a:rPr>
              <a:t> “Housing data,” Zillow Research, 25-Mar-2021. [Online]. Available: </a:t>
            </a:r>
            <a:r>
              <a:rPr b="0" lang="en-US" sz="1200" spc="-1" strike="noStrike" u="sng">
                <a:solidFill>
                  <a:srgbClr val="0000ff"/>
                </a:solidFill>
                <a:uFillTx/>
                <a:latin typeface="Times New Roman"/>
                <a:ea typeface="DejaVu Sans"/>
                <a:hlinkClick r:id="rId1"/>
              </a:rPr>
              <a:t>https://www.zillow.com/research/data/</a:t>
            </a:r>
            <a:r>
              <a:rPr b="0" lang="en-US" sz="1200" spc="-1" strike="noStrike">
                <a:solidFill>
                  <a:srgbClr val="222222"/>
                </a:solidFill>
                <a:latin typeface="Times New Roman"/>
                <a:ea typeface="DejaVu Sans"/>
              </a:rPr>
              <a:t>. [Accessed: 14-Sep-2021].</a:t>
            </a:r>
            <a:endParaRPr b="0" lang="en-US" sz="1200" spc="-1" strike="noStrike">
              <a:latin typeface="Arial"/>
            </a:endParaRPr>
          </a:p>
          <a:p>
            <a:pPr marL="228600" indent="-226800">
              <a:lnSpc>
                <a:spcPct val="100000"/>
              </a:lnSpc>
              <a:tabLst>
                <a:tab algn="l" pos="0"/>
              </a:tabLst>
            </a:pP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[2] </a:t>
            </a:r>
            <a:r>
              <a:rPr b="0" lang="en-US" sz="1200" spc="-1" strike="noStrike">
                <a:solidFill>
                  <a:srgbClr val="000000"/>
                </a:solidFill>
                <a:latin typeface="Times New Roman"/>
                <a:ea typeface="DejaVu Sans"/>
              </a:rPr>
              <a:t>	</a:t>
            </a:r>
            <a:r>
              <a:rPr b="0" lang="en-US" sz="1200" spc="-1" strike="noStrike">
                <a:solidFill>
                  <a:srgbClr val="000000"/>
                </a:solidFill>
                <a:latin typeface="Times New Roman"/>
                <a:ea typeface="DejaVu Sans"/>
              </a:rPr>
              <a:t>N. Bhagat, A. Mohokar, and S. Mane, “House price forecasting using data mining,” International Journal of Computer Applications, vol. 152, no. 2, pp. 23–26, 2016.</a:t>
            </a:r>
            <a:endParaRPr b="0" lang="en-US" sz="1200" spc="-1" strike="noStrike">
              <a:latin typeface="Arial"/>
            </a:endParaRPr>
          </a:p>
          <a:p>
            <a:pPr marL="228600" indent="-226800">
              <a:lnSpc>
                <a:spcPct val="100000"/>
              </a:lnSpc>
              <a:tabLst>
                <a:tab algn="l" pos="0"/>
              </a:tabLst>
            </a:pP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[3] </a:t>
            </a:r>
            <a:r>
              <a:rPr b="0" lang="en-US" sz="1200" spc="-1" strike="noStrike">
                <a:solidFill>
                  <a:srgbClr val="000000"/>
                </a:solidFill>
                <a:latin typeface="Times New Roman"/>
                <a:ea typeface="DejaVu Sans"/>
              </a:rPr>
              <a:t>	</a:t>
            </a:r>
            <a:r>
              <a:rPr b="0" lang="en-US" sz="1200" spc="-1" strike="noStrike">
                <a:solidFill>
                  <a:srgbClr val="000000"/>
                </a:solidFill>
                <a:latin typeface="Times New Roman"/>
                <a:ea typeface="DejaVu Sans"/>
              </a:rPr>
              <a:t>V. Valkov, “Predicting house prices with linear Regression: Machine learning from SCRATCH (PART II),” Medium, 05-Jul-2019. [Online]. Available: </a:t>
            </a: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	</a:t>
            </a:r>
            <a:r>
              <a:rPr b="0" lang="en-US" sz="1200" spc="-1" strike="noStrike" u="sng">
                <a:solidFill>
                  <a:srgbClr val="0000ff"/>
                </a:solidFill>
                <a:uFillTx/>
                <a:latin typeface="Times New Roman"/>
                <a:ea typeface="DejaVu Sans"/>
                <a:hlinkClick r:id="rId2"/>
              </a:rPr>
              <a:t>https://towardsdatascience.com/predicting-house-prices-with-linear-regression-machine-learning-from-scratch-part-ii-47a0238aeac1</a:t>
            </a:r>
            <a:r>
              <a:rPr b="0" lang="en-US" sz="1200" spc="-1" strike="noStrike">
                <a:solidFill>
                  <a:srgbClr val="000000"/>
                </a:solidFill>
                <a:latin typeface="Times New Roman"/>
                <a:ea typeface="DejaVu Sans"/>
              </a:rPr>
              <a:t>. [Accessed: 14-Sep-2021].</a:t>
            </a:r>
            <a:endParaRPr b="0" lang="en-US" sz="1200" spc="-1" strike="noStrike">
              <a:latin typeface="Arial"/>
            </a:endParaRPr>
          </a:p>
          <a:p>
            <a:pPr marL="228600" indent="-226800">
              <a:lnSpc>
                <a:spcPct val="100000"/>
              </a:lnSpc>
              <a:tabLst>
                <a:tab algn="l" pos="0"/>
              </a:tabLst>
            </a:pP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[5] </a:t>
            </a:r>
            <a:r>
              <a:rPr b="0" lang="en-US" sz="1200" spc="-1" strike="noStrike">
                <a:solidFill>
                  <a:srgbClr val="000000"/>
                </a:solidFill>
                <a:latin typeface="Times New Roman"/>
                <a:ea typeface="DejaVu Sans"/>
              </a:rPr>
              <a:t>	</a:t>
            </a:r>
            <a:r>
              <a:rPr b="0" lang="en-US" sz="1200" spc="-1" strike="noStrike">
                <a:solidFill>
                  <a:srgbClr val="000000"/>
                </a:solidFill>
                <a:latin typeface="Times New Roman"/>
                <a:ea typeface="DejaVu Sans"/>
              </a:rPr>
              <a:t>T. Gupta, “Data preprocessing in Python,”Medium, 25-Dec-2020. [Online]. Available: </a:t>
            </a:r>
            <a:r>
              <a:rPr b="0" lang="en-US" sz="1200" spc="-1" strike="noStrike" u="sng">
                <a:solidFill>
                  <a:srgbClr val="0000ff"/>
                </a:solidFill>
                <a:uFillTx/>
                <a:latin typeface="Times New Roman"/>
                <a:ea typeface="DejaVu Sans"/>
                <a:hlinkClick r:id="rId3"/>
              </a:rPr>
              <a:t>https://towardsdatascience.com/data-preprocessing-in-python-b52b652e37d5</a:t>
            </a:r>
            <a:r>
              <a:rPr b="0" lang="en-US" sz="1200" spc="-1" strike="noStrike">
                <a:solidFill>
                  <a:srgbClr val="000000"/>
                </a:solidFill>
                <a:latin typeface="Times New Roman"/>
                <a:ea typeface="DejaVu Sans"/>
              </a:rPr>
              <a:t>. </a:t>
            </a: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	</a:t>
            </a:r>
            <a:r>
              <a:rPr b="0" lang="en-US" sz="1200" spc="-1" strike="noStrike">
                <a:solidFill>
                  <a:srgbClr val="000000"/>
                </a:solidFill>
                <a:latin typeface="Times New Roman"/>
                <a:ea typeface="DejaVu Sans"/>
              </a:rPr>
              <a:t>[Accessed: 14-Sep-2021].</a:t>
            </a:r>
            <a:endParaRPr b="0" lang="en-US" sz="1200" spc="-1" strike="noStrike">
              <a:latin typeface="Arial"/>
            </a:endParaRPr>
          </a:p>
          <a:p>
            <a:pPr marL="228600" indent="-226800">
              <a:lnSpc>
                <a:spcPct val="100000"/>
              </a:lnSpc>
              <a:tabLst>
                <a:tab algn="l" pos="0"/>
              </a:tabLst>
            </a:pP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[6] </a:t>
            </a:r>
            <a:r>
              <a:rPr b="0" lang="en-US" sz="1200" spc="-1" strike="noStrike">
                <a:solidFill>
                  <a:srgbClr val="000000"/>
                </a:solidFill>
                <a:latin typeface="Times New Roman"/>
                <a:ea typeface="DejaVu Sans"/>
              </a:rPr>
              <a:t>	</a:t>
            </a:r>
            <a:r>
              <a:rPr b="0" lang="en-US" sz="1200" spc="-1" strike="noStrike">
                <a:solidFill>
                  <a:srgbClr val="000000"/>
                </a:solidFill>
                <a:latin typeface="Times New Roman"/>
                <a:ea typeface="DejaVu Sans"/>
              </a:rPr>
              <a:t>Online source. Link: </a:t>
            </a:r>
            <a:r>
              <a:rPr b="0" lang="en-US" sz="1200" spc="-1" strike="noStrike" u="sng">
                <a:solidFill>
                  <a:srgbClr val="0563c1"/>
                </a:solidFill>
                <a:uFillTx/>
                <a:latin typeface="Times New Roman"/>
                <a:ea typeface="DejaVu Sans"/>
              </a:rPr>
              <a:t>https://github.com/jaskirat111/Housing-Price-Prediction-using-Advanced-ML-Algorithms</a:t>
            </a:r>
            <a:endParaRPr b="0" lang="en-US" sz="1200" spc="-1" strike="noStrike">
              <a:latin typeface="Arial"/>
            </a:endParaRPr>
          </a:p>
          <a:p>
            <a:pPr marL="228600" indent="-226800">
              <a:lnSpc>
                <a:spcPct val="100000"/>
              </a:lnSpc>
              <a:tabLst>
                <a:tab algn="l" pos="0"/>
              </a:tabLst>
            </a:pPr>
            <a:endParaRPr b="0" lang="en-US" sz="1200" spc="-1" strike="noStrike">
              <a:latin typeface="Arial"/>
            </a:endParaRPr>
          </a:p>
          <a:p>
            <a:pPr marL="228600" indent="-226800">
              <a:lnSpc>
                <a:spcPct val="100000"/>
              </a:lnSpc>
              <a:tabLst>
                <a:tab algn="l" pos="0"/>
              </a:tabLst>
            </a:pPr>
            <a:r>
              <a:rPr b="0" lang="en-US" sz="1200" spc="-1" strike="noStrike">
                <a:solidFill>
                  <a:srgbClr val="000000"/>
                </a:solidFill>
                <a:latin typeface="Times New Roman"/>
                <a:ea typeface="DejaVu Sans"/>
              </a:rPr>
              <a:t>[7] </a:t>
            </a:r>
            <a:r>
              <a:rPr b="0" lang="en-US" sz="1200" spc="-1" strike="noStrike">
                <a:solidFill>
                  <a:srgbClr val="000000"/>
                </a:solidFill>
                <a:latin typeface="Times New Roman"/>
                <a:ea typeface="DejaVu Sans"/>
              </a:rPr>
              <a:t>	</a:t>
            </a:r>
            <a:r>
              <a:rPr b="0" lang="en-US" sz="1200" spc="-1" strike="noStrike">
                <a:solidFill>
                  <a:srgbClr val="222222"/>
                </a:solidFill>
                <a:latin typeface="Times New Roman"/>
                <a:ea typeface="DejaVu Sans"/>
              </a:rPr>
              <a:t>Truong, Q., Nguyen, M., Dang, H., &amp; Mei, B. (2020). Housing price prediction via improved machine learning techniques. </a:t>
            </a:r>
            <a:r>
              <a:rPr b="0" i="1" lang="en-US" sz="1200" spc="-1" strike="noStrike">
                <a:solidFill>
                  <a:srgbClr val="222222"/>
                </a:solidFill>
                <a:latin typeface="Times New Roman"/>
                <a:ea typeface="DejaVu Sans"/>
              </a:rPr>
              <a:t>Procedia Computer Science</a:t>
            </a:r>
            <a:r>
              <a:rPr b="0" lang="en-US" sz="1200" spc="-1" strike="noStrike">
                <a:solidFill>
                  <a:srgbClr val="222222"/>
                </a:solidFill>
                <a:latin typeface="Times New Roman"/>
                <a:ea typeface="DejaVu Sans"/>
              </a:rPr>
              <a:t>, </a:t>
            </a:r>
            <a:r>
              <a:rPr b="0" i="1" lang="en-US" sz="1200" spc="-1" strike="noStrike">
                <a:solidFill>
                  <a:srgbClr val="222222"/>
                </a:solidFill>
                <a:latin typeface="Times New Roman"/>
                <a:ea typeface="DejaVu Sans"/>
              </a:rPr>
              <a:t>174</a:t>
            </a:r>
            <a:r>
              <a:rPr b="0" lang="en-US" sz="1200" spc="-1" strike="noStrike">
                <a:solidFill>
                  <a:srgbClr val="222222"/>
                </a:solidFill>
                <a:latin typeface="Times New Roman"/>
                <a:ea typeface="DejaVu Sans"/>
              </a:rPr>
              <a:t>, 433-442.</a:t>
            </a:r>
            <a:b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1141560" y="61848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000000"/>
                </a:solidFill>
                <a:latin typeface="Tw Cen MT"/>
                <a:ea typeface="DejaVu Sans"/>
              </a:rPr>
              <a:t>Problem statement</a:t>
            </a:r>
            <a:endParaRPr b="0" lang="en-US" sz="3600" spc="-1" strike="noStrike">
              <a:latin typeface="Arial"/>
            </a:endParaRPr>
          </a:p>
        </p:txBody>
      </p:sp>
      <p:sp>
        <p:nvSpPr>
          <p:cNvPr id="379" name="CustomShape 2"/>
          <p:cNvSpPr/>
          <p:nvPr/>
        </p:nvSpPr>
        <p:spPr>
          <a:xfrm>
            <a:off x="1141560" y="2249640"/>
            <a:ext cx="4877280" cy="3540600"/>
          </a:xfrm>
          <a:prstGeom prst="rect">
            <a:avLst/>
          </a:prstGeom>
          <a:noFill/>
          <a:ln>
            <a:noFill/>
          </a:ln>
        </p:spPr>
        <p:style>
          <a:lnRef idx="0"/>
          <a:fillRef idx="0"/>
          <a:effectRef idx="0"/>
          <a:fontRef idx="minor"/>
        </p:style>
        <p:txBody>
          <a:bodyPr lIns="90000" rIns="90000" tIns="45000" bIns="45000">
            <a:normAutofit/>
          </a:bodyPr>
          <a:p>
            <a:pPr marL="228600" indent="-227520">
              <a:lnSpc>
                <a:spcPct val="120000"/>
              </a:lnSpc>
              <a:spcBef>
                <a:spcPts val="1001"/>
              </a:spcBef>
              <a:buClr>
                <a:srgbClr val="ffffff"/>
              </a:buClr>
              <a:buSzPct val="125000"/>
              <a:buFont typeface="Arial"/>
              <a:buChar char="•"/>
            </a:pPr>
            <a:r>
              <a:rPr b="0" lang="en-US" sz="2000" spc="-1" strike="noStrike">
                <a:solidFill>
                  <a:srgbClr val="ffffff"/>
                </a:solidFill>
                <a:latin typeface="Times New Roman"/>
                <a:ea typeface="Calibri"/>
              </a:rPr>
              <a:t>Our goal in this project is to predict efficient house pricing for investors based on their priorities and budgets. </a:t>
            </a:r>
            <a:endParaRPr b="0" lang="en-US" sz="2000" spc="-1" strike="noStrike">
              <a:latin typeface="Arial"/>
            </a:endParaRPr>
          </a:p>
          <a:p>
            <a:pPr marL="228600" indent="-227520">
              <a:lnSpc>
                <a:spcPct val="120000"/>
              </a:lnSpc>
              <a:spcBef>
                <a:spcPts val="1001"/>
              </a:spcBef>
              <a:buClr>
                <a:srgbClr val="ffffff"/>
              </a:buClr>
              <a:buSzPct val="125000"/>
              <a:buFont typeface="Arial"/>
              <a:buChar char="•"/>
            </a:pPr>
            <a:r>
              <a:rPr b="0" lang="en-US" sz="2000" spc="-1" strike="noStrike">
                <a:solidFill>
                  <a:srgbClr val="ffffff"/>
                </a:solidFill>
                <a:latin typeface="Times New Roman"/>
                <a:ea typeface="Calibri"/>
              </a:rPr>
              <a:t>In this paper, we will use different data mining strategies and linear regression algorithms to predict prices by analyzing current house prices, and then predict the future prices. </a:t>
            </a:r>
            <a:endParaRPr b="0" lang="en-US" sz="2000" spc="-1" strike="noStrike">
              <a:latin typeface="Arial"/>
            </a:endParaRPr>
          </a:p>
        </p:txBody>
      </p:sp>
      <p:pic>
        <p:nvPicPr>
          <p:cNvPr id="380" name="Picture 2" descr="https://miro.medium.com/max/700/0*XMbwmj-4r80bBuIg.jpg"/>
          <p:cNvPicPr/>
          <p:nvPr/>
        </p:nvPicPr>
        <p:blipFill>
          <a:blip r:embed="rId1"/>
          <a:stretch/>
        </p:blipFill>
        <p:spPr>
          <a:xfrm>
            <a:off x="6248520" y="2249640"/>
            <a:ext cx="4721040" cy="35406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1141560" y="61848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Problem statement</a:t>
            </a:r>
            <a:endParaRPr b="0" lang="en-US" sz="3600" spc="-1" strike="noStrike">
              <a:latin typeface="Arial"/>
            </a:endParaRPr>
          </a:p>
        </p:txBody>
      </p:sp>
      <p:sp>
        <p:nvSpPr>
          <p:cNvPr id="382" name="CustomShape 2"/>
          <p:cNvSpPr/>
          <p:nvPr/>
        </p:nvSpPr>
        <p:spPr>
          <a:xfrm>
            <a:off x="1141560" y="2249640"/>
            <a:ext cx="4877280" cy="3540600"/>
          </a:xfrm>
          <a:prstGeom prst="rect">
            <a:avLst/>
          </a:prstGeom>
          <a:noFill/>
          <a:ln>
            <a:noFill/>
          </a:ln>
        </p:spPr>
        <p:style>
          <a:lnRef idx="0"/>
          <a:fillRef idx="0"/>
          <a:effectRef idx="0"/>
          <a:fontRef idx="minor"/>
        </p:style>
        <p:txBody>
          <a:bodyPr lIns="90000" rIns="90000" tIns="45000" bIns="45000">
            <a:noAutofit/>
          </a:bodyPr>
          <a:p>
            <a:pPr marL="228600" indent="-227520">
              <a:lnSpc>
                <a:spcPct val="120000"/>
              </a:lnSpc>
              <a:spcBef>
                <a:spcPts val="1001"/>
              </a:spcBef>
              <a:buClr>
                <a:srgbClr val="ffffff"/>
              </a:buClr>
              <a:buSzPct val="125000"/>
              <a:buFont typeface="Arial"/>
              <a:buChar char="•"/>
            </a:pPr>
            <a:r>
              <a:rPr b="0" lang="en-US" sz="2600" spc="-1" strike="noStrike">
                <a:solidFill>
                  <a:srgbClr val="000000"/>
                </a:solidFill>
                <a:latin typeface="Times New Roman"/>
                <a:ea typeface="DejaVu Sans"/>
              </a:rPr>
              <a:t>This project can impact anybody who is looking for house, real estate’s companies, and those who wants to invest on proper properties. </a:t>
            </a:r>
            <a:endParaRPr b="0" lang="en-US" sz="2600" spc="-1" strike="noStrike">
              <a:latin typeface="Arial"/>
            </a:endParaRPr>
          </a:p>
        </p:txBody>
      </p:sp>
      <p:pic>
        <p:nvPicPr>
          <p:cNvPr id="383" name="Picture 2" descr="8 Reasons to Choose a Real Estate Agent Over &quot;For Sale By Owner&quot;"/>
          <p:cNvPicPr/>
          <p:nvPr/>
        </p:nvPicPr>
        <p:blipFill>
          <a:blip r:embed="rId1"/>
          <a:stretch/>
        </p:blipFill>
        <p:spPr>
          <a:xfrm>
            <a:off x="6634800" y="2604960"/>
            <a:ext cx="3996720" cy="3185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1141560" y="609480"/>
            <a:ext cx="5933520" cy="16387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US" sz="3200" spc="-1" strike="noStrike" cap="all">
                <a:solidFill>
                  <a:srgbClr val="ffffff"/>
                </a:solidFill>
                <a:latin typeface="Tw Cen MT"/>
                <a:ea typeface="DejaVu Sans"/>
              </a:rPr>
              <a:t>Data set and data processing</a:t>
            </a:r>
            <a:endParaRPr b="0" lang="en-US" sz="3200" spc="-1" strike="noStrike">
              <a:latin typeface="Arial"/>
            </a:endParaRPr>
          </a:p>
        </p:txBody>
      </p:sp>
      <p:sp>
        <p:nvSpPr>
          <p:cNvPr id="385" name="CustomShape 2"/>
          <p:cNvSpPr/>
          <p:nvPr/>
        </p:nvSpPr>
        <p:spPr>
          <a:xfrm>
            <a:off x="1141560" y="2249640"/>
            <a:ext cx="5933520" cy="354060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tabLst>
                <a:tab algn="l" pos="0"/>
              </a:tabLst>
            </a:pPr>
            <a:r>
              <a:rPr b="0" lang="en-US" sz="1600" spc="-1" strike="noStrike">
                <a:solidFill>
                  <a:srgbClr val="ffffff"/>
                </a:solidFill>
                <a:latin typeface="Tw Cen MT"/>
                <a:ea typeface="DejaVu Sans"/>
              </a:rPr>
              <a:t>In this project the first step that we are performing i data preprocessing. the dataset for this project has been obtained from Zillow.com. We used Zillow Home Value Index (ZHVI) [1] dataset that is a smoothed, seasonally adjusted measure of the typical home value and market changes across a given region and housing type. It reflects the typical value for homes in the 35th to 65th percentile range.The dataset has different type of time series housing price data per month from january 2000 to October 2021.</a:t>
            </a:r>
            <a:endParaRPr b="0" lang="en-US" sz="1600" spc="-1" strike="noStrike">
              <a:latin typeface="Arial"/>
            </a:endParaRPr>
          </a:p>
        </p:txBody>
      </p:sp>
      <p:pic>
        <p:nvPicPr>
          <p:cNvPr id="386" name="Picture 2" descr="Map: The age of housing in every zip code in the U.S. - The Washington Post"/>
          <p:cNvPicPr/>
          <p:nvPr/>
        </p:nvPicPr>
        <p:blipFill>
          <a:blip r:embed="rId1"/>
          <a:stretch/>
        </p:blipFill>
        <p:spPr>
          <a:xfrm>
            <a:off x="7552440" y="984600"/>
            <a:ext cx="4221360" cy="4608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141560" y="609480"/>
            <a:ext cx="5933520" cy="163872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0" lang="en-US" sz="3600" spc="-1" strike="noStrike" cap="all">
                <a:solidFill>
                  <a:srgbClr val="000000"/>
                </a:solidFill>
                <a:latin typeface="Tw Cen MT"/>
                <a:ea typeface="DejaVu Sans"/>
              </a:rPr>
              <a:t>Data Analysis</a:t>
            </a:r>
            <a:endParaRPr b="0" lang="en-US" sz="3600" spc="-1" strike="noStrike">
              <a:latin typeface="Arial"/>
            </a:endParaRPr>
          </a:p>
        </p:txBody>
      </p:sp>
      <p:sp>
        <p:nvSpPr>
          <p:cNvPr id="388" name="CustomShape 2"/>
          <p:cNvSpPr/>
          <p:nvPr/>
        </p:nvSpPr>
        <p:spPr>
          <a:xfrm>
            <a:off x="1141560" y="2249640"/>
            <a:ext cx="5933520" cy="354060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tabLst>
                <a:tab algn="l" pos="0"/>
              </a:tabLst>
            </a:pPr>
            <a:r>
              <a:rPr b="0" lang="en-US" sz="2800" spc="-1" strike="noStrike">
                <a:solidFill>
                  <a:srgbClr val="ffffff"/>
                </a:solidFill>
                <a:latin typeface="Tw Cen MT"/>
                <a:ea typeface="DejaVu Sans"/>
              </a:rPr>
              <a:t>In this step we can discover the implicit patterns of the data, which in turn helps choose appropriate machine learning approaches. </a:t>
            </a:r>
            <a:endParaRPr b="0" lang="en-US" sz="2800" spc="-1" strike="noStrike">
              <a:latin typeface="Arial"/>
            </a:endParaRPr>
          </a:p>
        </p:txBody>
      </p:sp>
      <p:pic>
        <p:nvPicPr>
          <p:cNvPr id="389" name="Picture 4" descr=""/>
          <p:cNvPicPr/>
          <p:nvPr/>
        </p:nvPicPr>
        <p:blipFill>
          <a:blip r:embed="rId1"/>
          <a:stretch/>
        </p:blipFill>
        <p:spPr>
          <a:xfrm>
            <a:off x="7380720" y="609480"/>
            <a:ext cx="3665520" cy="51613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1095480" y="609480"/>
            <a:ext cx="5979600" cy="16387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US" sz="3200" spc="-1" strike="noStrike" cap="all">
                <a:solidFill>
                  <a:srgbClr val="000000"/>
                </a:solidFill>
                <a:latin typeface="Tw Cen MT"/>
                <a:ea typeface="DejaVu Sans"/>
              </a:rPr>
              <a:t>Model Selection</a:t>
            </a:r>
            <a:endParaRPr b="0" lang="en-US" sz="3200" spc="-1" strike="noStrike">
              <a:latin typeface="Arial"/>
            </a:endParaRPr>
          </a:p>
        </p:txBody>
      </p:sp>
      <p:sp>
        <p:nvSpPr>
          <p:cNvPr id="391" name="CustomShape 2"/>
          <p:cNvSpPr/>
          <p:nvPr/>
        </p:nvSpPr>
        <p:spPr>
          <a:xfrm>
            <a:off x="1141560" y="2249640"/>
            <a:ext cx="5933520" cy="3540600"/>
          </a:xfrm>
          <a:prstGeom prst="rect">
            <a:avLst/>
          </a:prstGeom>
          <a:noFill/>
          <a:ln>
            <a:noFill/>
          </a:ln>
        </p:spPr>
        <p:style>
          <a:lnRef idx="0"/>
          <a:fillRef idx="0"/>
          <a:effectRef idx="0"/>
          <a:fontRef idx="minor"/>
        </p:style>
        <p:txBody>
          <a:bodyPr lIns="90000" rIns="90000" tIns="45000" bIns="45000">
            <a:normAutofit/>
          </a:bodyPr>
          <a:p>
            <a:pPr>
              <a:lnSpc>
                <a:spcPct val="120000"/>
              </a:lnSpc>
              <a:spcBef>
                <a:spcPts val="1001"/>
              </a:spcBef>
              <a:tabLst>
                <a:tab algn="l" pos="0"/>
              </a:tabLst>
            </a:pPr>
            <a:r>
              <a:rPr b="0" lang="en-US" sz="2800" spc="-1" strike="noStrike">
                <a:solidFill>
                  <a:srgbClr val="ffffff"/>
                </a:solidFill>
                <a:latin typeface="Tw Cen MT"/>
                <a:ea typeface="DejaVu Sans"/>
              </a:rPr>
              <a:t>Before building models, the data should be processed accordingly so that the models could learn the patterns more</a:t>
            </a:r>
            <a:endParaRPr b="0" lang="en-US" sz="2800" spc="-1" strike="noStrike">
              <a:latin typeface="Arial"/>
            </a:endParaRPr>
          </a:p>
          <a:p>
            <a:pPr>
              <a:lnSpc>
                <a:spcPct val="120000"/>
              </a:lnSpc>
              <a:spcBef>
                <a:spcPts val="1001"/>
              </a:spcBef>
              <a:tabLst>
                <a:tab algn="l" pos="0"/>
              </a:tabLst>
            </a:pPr>
            <a:r>
              <a:rPr b="0" lang="en-US" sz="2800" spc="-1" strike="noStrike">
                <a:solidFill>
                  <a:srgbClr val="ffffff"/>
                </a:solidFill>
                <a:latin typeface="Tw Cen MT"/>
                <a:ea typeface="DejaVu Sans"/>
              </a:rPr>
              <a:t>efficiently.</a:t>
            </a:r>
            <a:endParaRPr b="0" lang="en-US" sz="2800" spc="-1" strike="noStrike">
              <a:latin typeface="Arial"/>
            </a:endParaRPr>
          </a:p>
        </p:txBody>
      </p:sp>
      <p:pic>
        <p:nvPicPr>
          <p:cNvPr id="392" name="Picture 2" descr="Feature Selection Techniques in Machine Learning"/>
          <p:cNvPicPr/>
          <p:nvPr/>
        </p:nvPicPr>
        <p:blipFill>
          <a:blip r:embed="rId1"/>
          <a:stretch/>
        </p:blipFill>
        <p:spPr>
          <a:xfrm>
            <a:off x="7380720" y="839880"/>
            <a:ext cx="3714840" cy="50644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65760" y="9144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Methods </a:t>
            </a:r>
            <a:br/>
            <a:r>
              <a:rPr b="1" lang="en-US" sz="1600" spc="-1" strike="noStrike" cap="all">
                <a:solidFill>
                  <a:srgbClr val="000000"/>
                </a:solidFill>
                <a:latin typeface="Tw Cen MT"/>
                <a:ea typeface="DejaVu Sans"/>
              </a:rPr>
              <a:t>Some Data Visualization</a:t>
            </a:r>
            <a:endParaRPr b="0" lang="en-US" sz="1600" spc="-1" strike="noStrike">
              <a:latin typeface="Arial"/>
            </a:endParaRPr>
          </a:p>
        </p:txBody>
      </p:sp>
      <p:sp>
        <p:nvSpPr>
          <p:cNvPr id="394" name="CustomShape 2"/>
          <p:cNvSpPr/>
          <p:nvPr/>
        </p:nvSpPr>
        <p:spPr>
          <a:xfrm>
            <a:off x="274320" y="4297680"/>
            <a:ext cx="5394240" cy="109656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1060"/>
              </a:spcBef>
              <a:spcAft>
                <a:spcPts val="1060"/>
              </a:spcAft>
            </a:pPr>
            <a:r>
              <a:rPr b="1" i="1" lang="en-US" sz="1500" spc="-1" strike="noStrike">
                <a:solidFill>
                  <a:srgbClr val="ffffd7"/>
                </a:solidFill>
                <a:latin typeface="Times New Roman"/>
                <a:ea typeface="Noto Sans Devanagari;Calibri"/>
              </a:rPr>
              <a:t>Figure </a:t>
            </a:r>
            <a:r>
              <a:rPr b="1" i="1" lang="en-US" sz="2400" spc="-1" strike="noStrike">
                <a:solidFill>
                  <a:srgbClr val="ffffd7"/>
                </a:solidFill>
                <a:latin typeface="Times New Roman"/>
                <a:ea typeface="Noto Sans Devanagari;Calibri"/>
              </a:rPr>
              <a:t>1</a:t>
            </a:r>
            <a:r>
              <a:rPr b="1" i="1" lang="en-US" sz="1500" spc="-1" strike="noStrike">
                <a:solidFill>
                  <a:srgbClr val="ffffd7"/>
                </a:solidFill>
                <a:latin typeface="Times New Roman"/>
                <a:ea typeface="Noto Sans Devanagari;Calibri"/>
              </a:rPr>
              <a:t>: Increment in house price in Colorado from January 2000 to now</a:t>
            </a:r>
            <a:endParaRPr b="0" lang="en-US" sz="1500" spc="-1" strike="noStrike">
              <a:latin typeface="Arial"/>
            </a:endParaRPr>
          </a:p>
        </p:txBody>
      </p:sp>
      <p:pic>
        <p:nvPicPr>
          <p:cNvPr id="395" name="Picture 407" descr=""/>
          <p:cNvPicPr/>
          <p:nvPr/>
        </p:nvPicPr>
        <p:blipFill>
          <a:blip r:embed="rId1"/>
          <a:stretch/>
        </p:blipFill>
        <p:spPr>
          <a:xfrm>
            <a:off x="193320" y="1280160"/>
            <a:ext cx="5383800" cy="2971080"/>
          </a:xfrm>
          <a:prstGeom prst="rect">
            <a:avLst/>
          </a:prstGeom>
          <a:ln>
            <a:noFill/>
          </a:ln>
        </p:spPr>
      </p:pic>
      <p:pic>
        <p:nvPicPr>
          <p:cNvPr id="396" name="Picture 408" descr=""/>
          <p:cNvPicPr/>
          <p:nvPr/>
        </p:nvPicPr>
        <p:blipFill>
          <a:blip r:embed="rId2"/>
          <a:stretch/>
        </p:blipFill>
        <p:spPr>
          <a:xfrm>
            <a:off x="5760720" y="91440"/>
            <a:ext cx="5963400" cy="3291120"/>
          </a:xfrm>
          <a:prstGeom prst="rect">
            <a:avLst/>
          </a:prstGeom>
          <a:ln>
            <a:noFill/>
          </a:ln>
        </p:spPr>
      </p:pic>
      <p:pic>
        <p:nvPicPr>
          <p:cNvPr id="397" name="Picture 409" descr=""/>
          <p:cNvPicPr/>
          <p:nvPr/>
        </p:nvPicPr>
        <p:blipFill>
          <a:blip r:embed="rId3"/>
          <a:stretch/>
        </p:blipFill>
        <p:spPr>
          <a:xfrm>
            <a:off x="6035040" y="3610440"/>
            <a:ext cx="5577120" cy="3083400"/>
          </a:xfrm>
          <a:prstGeom prst="rect">
            <a:avLst/>
          </a:prstGeom>
          <a:ln>
            <a:noFill/>
          </a:ln>
        </p:spPr>
      </p:pic>
      <p:sp>
        <p:nvSpPr>
          <p:cNvPr id="398" name="CustomShape 3"/>
          <p:cNvSpPr/>
          <p:nvPr/>
        </p:nvSpPr>
        <p:spPr>
          <a:xfrm>
            <a:off x="6766560" y="3291840"/>
            <a:ext cx="4754160" cy="36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500" spc="-1" strike="noStrike">
                <a:solidFill>
                  <a:srgbClr val="fff5ce"/>
                </a:solidFill>
                <a:latin typeface="Times New Roman"/>
                <a:ea typeface="Noto Sans Devanagari;Calibri"/>
              </a:rPr>
              <a:t>Figure 2: Statewide plot of house price on October, 2021</a:t>
            </a:r>
            <a:endParaRPr b="0" lang="en-US" sz="1500" spc="-1" strike="noStrike">
              <a:latin typeface="Arial"/>
            </a:endParaRPr>
          </a:p>
        </p:txBody>
      </p:sp>
      <p:sp>
        <p:nvSpPr>
          <p:cNvPr id="399" name="CustomShape 4"/>
          <p:cNvSpPr/>
          <p:nvPr/>
        </p:nvSpPr>
        <p:spPr>
          <a:xfrm>
            <a:off x="6492240" y="6400800"/>
            <a:ext cx="4754160" cy="36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500" spc="-1" strike="noStrike">
                <a:solidFill>
                  <a:srgbClr val="ffffa6"/>
                </a:solidFill>
                <a:latin typeface="Times New Roman"/>
                <a:ea typeface="Noto Sans Devanagari;Calibri"/>
              </a:rPr>
              <a:t>Figure 3: Scatter plot of house price based on Metro</a:t>
            </a:r>
            <a:endParaRPr b="0" lang="en-US" sz="1500" spc="-1" strike="noStrike">
              <a:latin typeface="Arial"/>
            </a:endParaRPr>
          </a:p>
        </p:txBody>
      </p:sp>
      <p:sp>
        <p:nvSpPr>
          <p:cNvPr id="400" name="CustomShape 5"/>
          <p:cNvSpPr/>
          <p:nvPr/>
        </p:nvSpPr>
        <p:spPr>
          <a:xfrm>
            <a:off x="457200" y="5328360"/>
            <a:ext cx="5302800" cy="888840"/>
          </a:xfrm>
          <a:prstGeom prst="rect">
            <a:avLst/>
          </a:prstGeom>
          <a:noFill/>
          <a:ln>
            <a:noFill/>
          </a:ln>
        </p:spPr>
        <p:style>
          <a:lnRef idx="0"/>
          <a:fillRef idx="0"/>
          <a:effectRef idx="0"/>
          <a:fontRef idx="minor"/>
        </p:style>
        <p:txBody>
          <a:bodyPr lIns="90000" rIns="90000" tIns="45000" bIns="45000">
            <a:normAutofit fontScale="74000"/>
          </a:bodyPr>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e102d"/>
                </a:solidFill>
                <a:latin typeface="Tw Cen MT"/>
                <a:ea typeface="DejaVu Sans"/>
              </a:rPr>
              <a:t>Metro-based Data set form Zillow</a:t>
            </a:r>
            <a:endParaRPr b="0" lang="en-US" sz="2000" spc="-1" strike="noStrike">
              <a:latin typeface="Arial"/>
            </a:endParaRPr>
          </a:p>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e102d"/>
                </a:solidFill>
                <a:latin typeface="Tw Cen MT"/>
                <a:ea typeface="DejaVu Sans"/>
              </a:rPr>
              <a:t>Taking Average Price of all months</a:t>
            </a:r>
            <a:r>
              <a:rPr b="0" lang="en-US" sz="2000" spc="-1" strike="noStrike">
                <a:solidFill>
                  <a:srgbClr val="ffffff"/>
                </a:solidFill>
                <a:latin typeface="Tw Cen MT"/>
                <a:ea typeface="DejaVu Sans"/>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52640" y="-274320"/>
            <a:ext cx="9905040" cy="1477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600" spc="-1" strike="noStrike" cap="all">
                <a:solidFill>
                  <a:srgbClr val="ffffff"/>
                </a:solidFill>
                <a:latin typeface="Tw Cen MT"/>
                <a:ea typeface="DejaVu Sans"/>
              </a:rPr>
              <a:t>Methods </a:t>
            </a:r>
            <a:br/>
            <a:r>
              <a:rPr b="1" lang="en-US" sz="1600" spc="-1" strike="noStrike" cap="all">
                <a:solidFill>
                  <a:srgbClr val="000000"/>
                </a:solidFill>
                <a:latin typeface="Tw Cen MT"/>
                <a:ea typeface="DejaVu Sans"/>
              </a:rPr>
              <a:t>Some Data Visualizations</a:t>
            </a:r>
            <a:endParaRPr b="0" lang="en-US" sz="1600" spc="-1" strike="noStrike">
              <a:latin typeface="Arial"/>
            </a:endParaRPr>
          </a:p>
        </p:txBody>
      </p:sp>
      <p:pic>
        <p:nvPicPr>
          <p:cNvPr id="402" name="Picture 414" descr=""/>
          <p:cNvPicPr/>
          <p:nvPr/>
        </p:nvPicPr>
        <p:blipFill>
          <a:blip r:embed="rId1"/>
          <a:stretch/>
        </p:blipFill>
        <p:spPr>
          <a:xfrm>
            <a:off x="472680" y="1828800"/>
            <a:ext cx="3824280" cy="3375720"/>
          </a:xfrm>
          <a:prstGeom prst="rect">
            <a:avLst/>
          </a:prstGeom>
          <a:ln>
            <a:noFill/>
          </a:ln>
        </p:spPr>
      </p:pic>
      <p:pic>
        <p:nvPicPr>
          <p:cNvPr id="403" name="Picture 415" descr=""/>
          <p:cNvPicPr/>
          <p:nvPr/>
        </p:nvPicPr>
        <p:blipFill>
          <a:blip r:embed="rId2"/>
          <a:stretch/>
        </p:blipFill>
        <p:spPr>
          <a:xfrm>
            <a:off x="6400800" y="-5400"/>
            <a:ext cx="4724280" cy="3479400"/>
          </a:xfrm>
          <a:prstGeom prst="rect">
            <a:avLst/>
          </a:prstGeom>
          <a:ln>
            <a:noFill/>
          </a:ln>
        </p:spPr>
      </p:pic>
      <p:pic>
        <p:nvPicPr>
          <p:cNvPr id="404" name="Picture 416" descr=""/>
          <p:cNvPicPr/>
          <p:nvPr/>
        </p:nvPicPr>
        <p:blipFill>
          <a:blip r:embed="rId3"/>
          <a:stretch/>
        </p:blipFill>
        <p:spPr>
          <a:xfrm>
            <a:off x="4268160" y="3388680"/>
            <a:ext cx="6595920" cy="3382560"/>
          </a:xfrm>
          <a:prstGeom prst="rect">
            <a:avLst/>
          </a:prstGeom>
          <a:ln>
            <a:noFill/>
          </a:ln>
        </p:spPr>
      </p:pic>
      <p:sp>
        <p:nvSpPr>
          <p:cNvPr id="405" name="CustomShape 2"/>
          <p:cNvSpPr/>
          <p:nvPr/>
        </p:nvSpPr>
        <p:spPr>
          <a:xfrm>
            <a:off x="822960" y="5120640"/>
            <a:ext cx="3444480" cy="118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800" spc="-1" strike="noStrike">
                <a:solidFill>
                  <a:srgbClr val="ffffd7"/>
                </a:solidFill>
                <a:latin typeface="Times New Roman"/>
                <a:ea typeface="Noto Sans Devanagari;Calibri"/>
              </a:rPr>
              <a:t>Figure 4: Pearson Correlation between features with average price (Metro)</a:t>
            </a:r>
            <a:endParaRPr b="0" lang="en-US" sz="1800" spc="-1" strike="noStrike">
              <a:latin typeface="Arial"/>
            </a:endParaRPr>
          </a:p>
        </p:txBody>
      </p:sp>
      <p:sp>
        <p:nvSpPr>
          <p:cNvPr id="406" name="CustomShape 3"/>
          <p:cNvSpPr/>
          <p:nvPr/>
        </p:nvSpPr>
        <p:spPr>
          <a:xfrm>
            <a:off x="4389120" y="1097280"/>
            <a:ext cx="2102400" cy="1005120"/>
          </a:xfrm>
          <a:prstGeom prst="rect">
            <a:avLst/>
          </a:prstGeom>
          <a:noFill/>
          <a:ln>
            <a:noFill/>
          </a:ln>
        </p:spPr>
        <p:style>
          <a:lnRef idx="0"/>
          <a:fillRef idx="0"/>
          <a:effectRef idx="0"/>
          <a:fontRef idx="minor"/>
        </p:style>
        <p:txBody>
          <a:bodyPr lIns="90000" rIns="90000" tIns="45000" bIns="45000">
            <a:noAutofit/>
          </a:bodyPr>
          <a:p>
            <a:pPr algn="r">
              <a:lnSpc>
                <a:spcPct val="100000"/>
              </a:lnSpc>
              <a:spcBef>
                <a:spcPts val="1417"/>
              </a:spcBef>
            </a:pPr>
            <a:r>
              <a:rPr b="1" i="1" lang="en-US" sz="1800" spc="-1" strike="noStrike">
                <a:solidFill>
                  <a:srgbClr val="ffffd7"/>
                </a:solidFill>
                <a:latin typeface="Times New Roman"/>
                <a:ea typeface="Noto Sans Devanagari;Calibri"/>
              </a:rPr>
              <a:t>Figure 5: Distribution plot on average price in Metro data</a:t>
            </a:r>
            <a:endParaRPr b="0" lang="en-US" sz="1800" spc="-1" strike="noStrike">
              <a:latin typeface="Arial"/>
            </a:endParaRPr>
          </a:p>
        </p:txBody>
      </p:sp>
      <p:sp>
        <p:nvSpPr>
          <p:cNvPr id="407" name="CustomShape 4"/>
          <p:cNvSpPr/>
          <p:nvPr/>
        </p:nvSpPr>
        <p:spPr>
          <a:xfrm>
            <a:off x="10881360" y="3566160"/>
            <a:ext cx="1462320" cy="31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1800" spc="-1" strike="noStrike">
                <a:solidFill>
                  <a:srgbClr val="ffffd7"/>
                </a:solidFill>
                <a:latin typeface="Times New Roman"/>
                <a:ea typeface="Noto Sans Devanagari;Calibri"/>
              </a:rPr>
              <a:t>Figure 6: Box plot of average house price of metropolitan data (Statewise)</a:t>
            </a:r>
            <a:endParaRPr b="0" lang="en-US" sz="1800" spc="-1" strike="noStrike">
              <a:latin typeface="Arial"/>
            </a:endParaRPr>
          </a:p>
        </p:txBody>
      </p:sp>
      <p:sp>
        <p:nvSpPr>
          <p:cNvPr id="408" name="CustomShape 5"/>
          <p:cNvSpPr/>
          <p:nvPr/>
        </p:nvSpPr>
        <p:spPr>
          <a:xfrm>
            <a:off x="0" y="939240"/>
            <a:ext cx="5302800" cy="888840"/>
          </a:xfrm>
          <a:prstGeom prst="rect">
            <a:avLst/>
          </a:prstGeom>
          <a:noFill/>
          <a:ln>
            <a:noFill/>
          </a:ln>
        </p:spPr>
        <p:style>
          <a:lnRef idx="0"/>
          <a:fillRef idx="0"/>
          <a:effectRef idx="0"/>
          <a:fontRef idx="minor"/>
        </p:style>
        <p:txBody>
          <a:bodyPr lIns="90000" rIns="90000" tIns="45000" bIns="45000">
            <a:normAutofit fontScale="74000"/>
          </a:bodyPr>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81d32"/>
                </a:solidFill>
                <a:latin typeface="Tw Cen MT"/>
                <a:ea typeface="DejaVu Sans"/>
              </a:rPr>
              <a:t>Metro-based Data set form Zillow</a:t>
            </a:r>
            <a:endParaRPr b="0" lang="en-US" sz="2000" spc="-1" strike="noStrike">
              <a:latin typeface="Arial"/>
            </a:endParaRPr>
          </a:p>
          <a:p>
            <a:pPr marL="432000" indent="-323280">
              <a:lnSpc>
                <a:spcPct val="120000"/>
              </a:lnSpc>
              <a:spcBef>
                <a:spcPts val="1001"/>
              </a:spcBef>
              <a:buClr>
                <a:srgbClr val="000000"/>
              </a:buClr>
              <a:buSzPct val="45000"/>
              <a:buFont typeface="Wingdings" charset="2"/>
              <a:buChar char=""/>
              <a:tabLst>
                <a:tab algn="l" pos="0"/>
              </a:tabLst>
            </a:pPr>
            <a:r>
              <a:rPr b="0" lang="en-US" sz="2000" spc="-1" strike="noStrike">
                <a:solidFill>
                  <a:srgbClr val="481d32"/>
                </a:solidFill>
                <a:latin typeface="Tw Cen MT"/>
                <a:ea typeface="DejaVu Sans"/>
              </a:rPr>
              <a:t>Taking Average Price of all months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Template>
  <TotalTime>1713</TotalTime>
  <Application>LibreOffice/6.4.7.2$Linux_X86_64 LibreOffice_project/40$Build-2</Application>
  <Words>760</Words>
  <Paragraphs>116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2018-12-04T01:24:10Z</dcterms:created>
  <dc:creator>Michael Quinlan</dc:creator>
  <dc:description/>
  <dc:language>en-US</dc:language>
  <cp:lastModifiedBy/>
  <dcterms:modified xsi:type="dcterms:W3CDTF">2021-12-10T23:50:45Z</dcterms:modified>
  <cp:revision>83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